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18" r:id="rId2"/>
    <p:sldId id="335" r:id="rId3"/>
    <p:sldId id="316" r:id="rId4"/>
    <p:sldId id="313" r:id="rId5"/>
    <p:sldId id="327" r:id="rId6"/>
    <p:sldId id="333" r:id="rId7"/>
    <p:sldId id="326" r:id="rId8"/>
    <p:sldId id="329" r:id="rId9"/>
    <p:sldId id="315" r:id="rId10"/>
    <p:sldId id="330" r:id="rId11"/>
    <p:sldId id="334" r:id="rId12"/>
    <p:sldId id="332" r:id="rId13"/>
    <p:sldId id="336" r:id="rId14"/>
    <p:sldId id="337" r:id="rId15"/>
    <p:sldId id="317" r:id="rId16"/>
    <p:sldId id="259" r:id="rId17"/>
    <p:sldId id="319" r:id="rId18"/>
    <p:sldId id="323" r:id="rId19"/>
    <p:sldId id="321" r:id="rId20"/>
    <p:sldId id="322" r:id="rId21"/>
    <p:sldId id="324" r:id="rId22"/>
    <p:sldId id="331" r:id="rId23"/>
    <p:sldId id="338" r:id="rId24"/>
    <p:sldId id="325" r:id="rId25"/>
    <p:sldId id="32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94660"/>
  </p:normalViewPr>
  <p:slideViewPr>
    <p:cSldViewPr snapToGrid="0">
      <p:cViewPr varScale="1">
        <p:scale>
          <a:sx n="107" d="100"/>
          <a:sy n="107" d="100"/>
        </p:scale>
        <p:origin x="1008"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37E51-1A47-47B9-AEA9-BBF22F70A8EF}" type="datetimeFigureOut">
              <a:rPr lang="en-US" smtClean="0"/>
              <a:t>7/18/2024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3F91A-5F56-4349-89EA-CB7C7F199100}" type="slidenum">
              <a:rPr lang="en-US" smtClean="0"/>
              <a:t>‹#›</a:t>
            </a:fld>
            <a:endParaRPr lang="en-US"/>
          </a:p>
        </p:txBody>
      </p:sp>
    </p:spTree>
    <p:extLst>
      <p:ext uri="{BB962C8B-B14F-4D97-AF65-F5344CB8AC3E}">
        <p14:creationId xmlns:p14="http://schemas.microsoft.com/office/powerpoint/2010/main" val="233409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316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60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878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13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135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623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445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United States: Home to leading tech companies like Intel, Nvidia, and AMD which are at the forefront of AI chip production.</a:t>
            </a:r>
          </a:p>
          <a:p>
            <a:r>
              <a:rPr lang="en-US" dirty="0"/>
              <a:t>2. Taiwan: Taiwan Semiconductor Manufacturing Company (TSMC) is one of the world's leading semiconductor companies.</a:t>
            </a:r>
          </a:p>
          <a:p>
            <a:r>
              <a:rPr lang="en-US" dirty="0"/>
              <a:t>3. South Korea: Companies like Samsung are key players in the semiconductor industry.</a:t>
            </a:r>
          </a:p>
          <a:p>
            <a:r>
              <a:rPr lang="en-US" dirty="0"/>
              <a:t>4. China: Despite certain restrictions, China is making strides in semiconductor production with companies like Huawei and SMIC.</a:t>
            </a:r>
          </a:p>
          <a:p>
            <a:r>
              <a:rPr lang="en-US" dirty="0"/>
              <a:t>5. Japan: Companies like Sony and Renesas are also involved in chip production.</a:t>
            </a:r>
          </a:p>
          <a:p>
            <a:endParaRPr lang="en-US" dirty="0"/>
          </a:p>
          <a:p>
            <a:endParaRPr lang="en-US" dirty="0"/>
          </a:p>
          <a:p>
            <a:r>
              <a:rPr lang="en-US" dirty="0"/>
              <a:t>1. **European Union** - EU countries are working together on AI through the European Commission's Coordinated Plan on AI.</a:t>
            </a:r>
          </a:p>
          <a:p>
            <a:endParaRPr lang="en-US" dirty="0"/>
          </a:p>
          <a:p>
            <a:r>
              <a:rPr lang="en-US" dirty="0"/>
              <a:t>2. **Nordic-Baltic region** - The Nordic-Baltic region has a common vision for the future of AI.</a:t>
            </a:r>
          </a:p>
          <a:p>
            <a:endParaRPr lang="en-US" dirty="0"/>
          </a:p>
          <a:p>
            <a:r>
              <a:rPr lang="en-US" dirty="0"/>
              <a:t>3. **Five Eyes alliance** - This intelligence alliance between the U.S., Canada, UK, Australia, and New Zealand may also collaborate on AI and AGI.</a:t>
            </a:r>
          </a:p>
          <a:p>
            <a:endParaRPr lang="en-US" dirty="0"/>
          </a:p>
          <a:p>
            <a:r>
              <a:rPr lang="en-US" dirty="0"/>
              <a:t>4. **Asia-Pacific Economic Cooperation (APEC)** - Some APEC countries like Japan, South Korea, Singapore, and China are leading in AI technology.</a:t>
            </a:r>
          </a:p>
          <a:p>
            <a:endParaRPr lang="en-US" dirty="0"/>
          </a:p>
          <a:p>
            <a:r>
              <a:rPr lang="en-US" dirty="0"/>
              <a:t>5. **BRICS nations** - Brazil, Russia, India, China, and South Africa share knowledge and technology, potentially including AI and AGI.</a:t>
            </a:r>
          </a:p>
          <a:p>
            <a:endParaRPr lang="en-US" dirty="0"/>
          </a:p>
          <a:p>
            <a:r>
              <a:rPr lang="en-US" dirty="0"/>
              <a:t>6. **Gulf Cooperation Council** - Middle Eastern countries like Saudi Arabia and the UAE are investing heavily in AI.</a:t>
            </a:r>
          </a:p>
          <a:p>
            <a:endParaRPr lang="en-US" dirty="0"/>
          </a:p>
          <a:p>
            <a:r>
              <a:rPr lang="en-US" dirty="0"/>
              <a:t>In the United States, there is the Algorithmic Accountability Act, proposed in 2019, which aims to hold businesses accountable for their use of automated decision systems, including machine learning, that result in discriminatory practices or other harms.</a:t>
            </a:r>
          </a:p>
          <a:p>
            <a:endParaRPr lang="en-US" dirty="0"/>
          </a:p>
          <a:p>
            <a:r>
              <a:rPr lang="en-US" dirty="0"/>
              <a:t>In Europe, the European Commission has proposed the first-ever legal framework on AI, known as the Artificial Intelligence Act, which focuses on the transparency, predictability, and accountability of AI systems. It also includes provisions for fines for non-compliance.</a:t>
            </a:r>
          </a:p>
          <a:p>
            <a:endParaRPr lang="en-US" dirty="0"/>
          </a:p>
          <a:p>
            <a:r>
              <a:rPr lang="en-US" dirty="0"/>
              <a:t>In the UK, there isn't specific legislation for AI ethics yet, but the House of Lords has published a report "AI in the UK: ready, willing and able?" which calls for an AI Code based on principles of understanding, fairness, transparency, and accountability. The UK government also established the Centre for Data Ethics and Innovation (CDEI) to advise on the governance of AI and other data-driven technologies.</a:t>
            </a:r>
          </a:p>
        </p:txBody>
      </p:sp>
      <p:sp>
        <p:nvSpPr>
          <p:cNvPr id="4" name="Slide Number Placeholder 3"/>
          <p:cNvSpPr>
            <a:spLocks noGrp="1"/>
          </p:cNvSpPr>
          <p:nvPr>
            <p:ph type="sldNum" sz="quarter" idx="5"/>
          </p:nvPr>
        </p:nvSpPr>
        <p:spPr/>
        <p:txBody>
          <a:bodyPr/>
          <a:lstStyle/>
          <a:p>
            <a:fld id="{54F3F91A-5F56-4349-89EA-CB7C7F199100}" type="slidenum">
              <a:rPr lang="en-US" smtClean="0"/>
              <a:t>12</a:t>
            </a:fld>
            <a:endParaRPr lang="en-US"/>
          </a:p>
        </p:txBody>
      </p:sp>
    </p:spTree>
    <p:extLst>
      <p:ext uri="{BB962C8B-B14F-4D97-AF65-F5344CB8AC3E}">
        <p14:creationId xmlns:p14="http://schemas.microsoft.com/office/powerpoint/2010/main" val="1402757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767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204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2524-29A0-8ABB-4362-C203806BE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777A72-45FD-117F-A742-D0D7AA97D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FA9341-EF53-EC29-9AE1-47D5CD3B6B96}"/>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C4DEBF08-28F7-A56F-860E-D20C61E95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0051-7AF0-B445-E762-1941137854F8}"/>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624136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925F-FFE4-1BC0-F8B5-BC8A51FDE6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05591A-EBCB-8EFB-5283-CDF1FFBA89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5FC15-28FA-FFDC-FD70-67D76ADBD21E}"/>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F0726B8F-061D-3414-BB6A-F4735F3CF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627FC-5148-A663-5B65-7A0AC4D25A5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942240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FAFDC0-309B-89BE-2233-0BAD38906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1A4A01-FF25-3EDA-4FCB-3E13FE238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6D45-5C1D-FDAF-F9D7-BC0886F09E39}"/>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23760188-1B5E-2DEF-3DB5-6B73D74C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ADA7F-235C-3746-B654-E5E41F097B8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94940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
        <p:cNvGrpSpPr/>
        <p:nvPr/>
      </p:nvGrpSpPr>
      <p:grpSpPr>
        <a:xfrm>
          <a:off x="0" y="0"/>
          <a:ext cx="0" cy="0"/>
          <a:chOff x="0" y="0"/>
          <a:chExt cx="0" cy="0"/>
        </a:xfrm>
      </p:grpSpPr>
      <p:sp>
        <p:nvSpPr>
          <p:cNvPr id="82" name="Google Shape;82;p15"/>
          <p:cNvSpPr txBox="1">
            <a:spLocks noGrp="1"/>
          </p:cNvSpPr>
          <p:nvPr>
            <p:ph type="title"/>
          </p:nvPr>
        </p:nvSpPr>
        <p:spPr>
          <a:xfrm>
            <a:off x="960000" y="1458133"/>
            <a:ext cx="4692800" cy="221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Inter"/>
              <a:buNone/>
              <a:defRPr>
                <a:latin typeface="Inter"/>
                <a:ea typeface="Inter"/>
                <a:cs typeface="Inter"/>
                <a:sym typeface="In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5"/>
          <p:cNvSpPr txBox="1">
            <a:spLocks noGrp="1"/>
          </p:cNvSpPr>
          <p:nvPr>
            <p:ph type="subTitle" idx="1"/>
          </p:nvPr>
        </p:nvSpPr>
        <p:spPr>
          <a:xfrm>
            <a:off x="960000" y="4063400"/>
            <a:ext cx="46928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Montserrat"/>
              <a:buNone/>
              <a:defRPr>
                <a:latin typeface="Montserrat"/>
                <a:ea typeface="Montserrat"/>
                <a:cs typeface="Montserrat"/>
                <a:sym typeface="Montserrat"/>
              </a:defRPr>
            </a:lvl1pPr>
            <a:lvl2pPr lvl="1" algn="ctr" rtl="0">
              <a:lnSpc>
                <a:spcPct val="100000"/>
              </a:lnSpc>
              <a:spcBef>
                <a:spcPts val="0"/>
              </a:spcBef>
              <a:spcAft>
                <a:spcPts val="0"/>
              </a:spcAft>
              <a:buSzPts val="12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2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2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2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2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2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2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200"/>
              <a:buFont typeface="Montserrat"/>
              <a:buNone/>
              <a:defRPr>
                <a:latin typeface="Montserrat"/>
                <a:ea typeface="Montserrat"/>
                <a:cs typeface="Montserrat"/>
                <a:sym typeface="Montserrat"/>
              </a:defRPr>
            </a:lvl9pPr>
          </a:lstStyle>
          <a:p>
            <a:endParaRPr/>
          </a:p>
        </p:txBody>
      </p:sp>
      <p:sp>
        <p:nvSpPr>
          <p:cNvPr id="84" name="Google Shape;84;p15"/>
          <p:cNvSpPr>
            <a:spLocks noGrp="1"/>
          </p:cNvSpPr>
          <p:nvPr>
            <p:ph type="pic" idx="2"/>
          </p:nvPr>
        </p:nvSpPr>
        <p:spPr>
          <a:xfrm>
            <a:off x="6950400" y="1458133"/>
            <a:ext cx="5241600" cy="5434400"/>
          </a:xfrm>
          <a:prstGeom prst="rect">
            <a:avLst/>
          </a:prstGeom>
          <a:noFill/>
          <a:ln>
            <a:noFill/>
          </a:ln>
        </p:spPr>
      </p:sp>
    </p:spTree>
    <p:extLst>
      <p:ext uri="{BB962C8B-B14F-4D97-AF65-F5344CB8AC3E}">
        <p14:creationId xmlns:p14="http://schemas.microsoft.com/office/powerpoint/2010/main" val="99239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BD63-4222-E4DA-8C65-97E292527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F98E6-B158-E8BF-A76E-7867E057A8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E4E7E-E7B8-EFDD-040B-1072739F1EB1}"/>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4CBEF601-18C4-375D-3A3E-20A5F6593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A7A74-24D3-F339-4CF8-87A4E1B38506}"/>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58534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0E2-A84D-F247-66F6-F726F5AEC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52AB3-F428-D007-702A-74A0E07B76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17993F-7DF8-8827-8D61-9DB7BE7E4524}"/>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58D3168F-9A3B-1EDD-C10A-67B417685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C799B-A3D3-085F-32B4-5AE403595E93}"/>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05720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52D7-09BB-D367-0423-C29FAB168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BD9C9B-526B-D792-F4DD-03B5371E14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10989E-B5B9-8FC7-94BD-95708AEE0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D34EC-DBBB-028E-2C40-AAE39355D4DA}"/>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6" name="Footer Placeholder 5">
            <a:extLst>
              <a:ext uri="{FF2B5EF4-FFF2-40B4-BE49-F238E27FC236}">
                <a16:creationId xmlns:a16="http://schemas.microsoft.com/office/drawing/2014/main" id="{F2316149-7D02-6A40-54A3-5246D4916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D2D9-C8EF-CC2D-736F-D97C035373C7}"/>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1107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03A0-9088-DC3B-1E62-38583B18C1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272BB7-B0A2-9A52-91CF-7D4F3A602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BC1D6-9511-11F2-7D2F-4C7BB0394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3E1096-553E-66F1-3FF7-ADD8871BA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61D0D-1AFC-0E7E-19E6-B5AF65DEB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1E70E5-A3F1-149B-D309-B875820FC029}"/>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8" name="Footer Placeholder 7">
            <a:extLst>
              <a:ext uri="{FF2B5EF4-FFF2-40B4-BE49-F238E27FC236}">
                <a16:creationId xmlns:a16="http://schemas.microsoft.com/office/drawing/2014/main" id="{5DCA1B28-A0A5-3811-1A7F-9805FAF105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4B50F2-A86B-CC2E-5B26-4CD7F15464A0}"/>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52765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55DE-A539-944C-A5C3-DC76CE5BB1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F7C07C-D1FE-E34F-4671-C3850B217317}"/>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4" name="Footer Placeholder 3">
            <a:extLst>
              <a:ext uri="{FF2B5EF4-FFF2-40B4-BE49-F238E27FC236}">
                <a16:creationId xmlns:a16="http://schemas.microsoft.com/office/drawing/2014/main" id="{56E88940-184E-F9A9-F833-C231BC4E7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AD8648-4091-2733-B3BC-A2099F9DE851}"/>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143117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7C63D6-6339-D112-6660-56E20596CE39}"/>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3" name="Footer Placeholder 2">
            <a:extLst>
              <a:ext uri="{FF2B5EF4-FFF2-40B4-BE49-F238E27FC236}">
                <a16:creationId xmlns:a16="http://schemas.microsoft.com/office/drawing/2014/main" id="{57597212-2B59-98EF-347E-B39C8D723A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279B55-2EB0-5207-D837-BCE7B4360F09}"/>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58906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AFA4-2454-E8BC-EB6E-FB086771D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305157-B0E2-C301-D388-65C0D14A17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83F79C-6768-EE69-E893-27CCF931B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C37C-AF3D-2D69-DAE6-C21CA9523B77}"/>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6" name="Footer Placeholder 5">
            <a:extLst>
              <a:ext uri="{FF2B5EF4-FFF2-40B4-BE49-F238E27FC236}">
                <a16:creationId xmlns:a16="http://schemas.microsoft.com/office/drawing/2014/main" id="{EA383D57-7A35-ED22-8AAA-6D019B865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7A9E1-05B5-9EAE-F0B2-73C5C3A6B95F}"/>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014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4BEA-A322-3DAA-2849-E99877A34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960B63-E7CB-E073-5E6A-D9F125E178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E88614-BF57-323B-0D7F-E9152F0DA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2AE05-A645-4B16-0743-BB89143E5CD1}"/>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6" name="Footer Placeholder 5">
            <a:extLst>
              <a:ext uri="{FF2B5EF4-FFF2-40B4-BE49-F238E27FC236}">
                <a16:creationId xmlns:a16="http://schemas.microsoft.com/office/drawing/2014/main" id="{4998E01C-7541-6B06-91CE-EDA6C7108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4649C-669D-1006-BBAE-AA2E52B044EB}"/>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7093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C48C5-3D09-9AC9-8482-409E84529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DF4922-C66F-8AC4-D8E4-17A2E86FB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3EDF-0612-D32C-1FED-0ED8CE47B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B4584EC0-3B94-6177-B86F-D65FED15A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F6D73A9-A2D7-87BC-B1DD-B5FB63F2E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4CC0A0-B86E-45DB-A5CC-46A1C78FA262}" type="slidenum">
              <a:rPr lang="en-US" smtClean="0"/>
              <a:t>‹#›</a:t>
            </a:fld>
            <a:endParaRPr lang="en-US"/>
          </a:p>
        </p:txBody>
      </p:sp>
    </p:spTree>
    <p:extLst>
      <p:ext uri="{BB962C8B-B14F-4D97-AF65-F5344CB8AC3E}">
        <p14:creationId xmlns:p14="http://schemas.microsoft.com/office/powerpoint/2010/main" val="816417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B97E65-E49D-5CFE-DE2B-D5CF701980D3}"/>
              </a:ext>
            </a:extLst>
          </p:cNvPr>
          <p:cNvSpPr>
            <a:spLocks noGrp="1"/>
          </p:cNvSpPr>
          <p:nvPr>
            <p:ph type="ctrTitle"/>
          </p:nvPr>
        </p:nvSpPr>
        <p:spPr>
          <a:xfrm>
            <a:off x="1524000" y="1122363"/>
            <a:ext cx="9144000" cy="2848220"/>
          </a:xfrm>
        </p:spPr>
        <p:txBody>
          <a:bodyPr/>
          <a:lstStyle/>
          <a:p>
            <a:r>
              <a:rPr lang="en-US" dirty="0">
                <a:latin typeface="Arial" panose="020B0604020202020204" pitchFamily="34" charset="0"/>
                <a:cs typeface="Arial" panose="020B0604020202020204" pitchFamily="34" charset="0"/>
              </a:rPr>
              <a:t>Robodog</a:t>
            </a:r>
          </a:p>
        </p:txBody>
      </p:sp>
    </p:spTree>
    <p:extLst>
      <p:ext uri="{BB962C8B-B14F-4D97-AF65-F5344CB8AC3E}">
        <p14:creationId xmlns:p14="http://schemas.microsoft.com/office/powerpoint/2010/main" val="1847471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latin typeface="Arial" panose="020B0604020202020204" pitchFamily="34" charset="0"/>
                <a:cs typeface="Arial" panose="020B0604020202020204" pitchFamily="34" charset="0"/>
              </a:rPr>
              <a:t>Path to Artificial General Intelligence (AGI)</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2089696581"/>
              </p:ext>
            </p:extLst>
          </p:nvPr>
        </p:nvGraphicFramePr>
        <p:xfrm>
          <a:off x="141150" y="719666"/>
          <a:ext cx="11825830" cy="4572000"/>
        </p:xfrm>
        <a:graphic>
          <a:graphicData uri="http://schemas.openxmlformats.org/drawingml/2006/table">
            <a:tbl>
              <a:tblPr firstRow="1" bandRow="1">
                <a:tableStyleId>{7E9639D4-E3E2-4D34-9284-5A2195B3D0D7}</a:tableStyleId>
              </a:tblPr>
              <a:tblGrid>
                <a:gridCol w="1472858">
                  <a:extLst>
                    <a:ext uri="{9D8B030D-6E8A-4147-A177-3AD203B41FA5}">
                      <a16:colId xmlns:a16="http://schemas.microsoft.com/office/drawing/2014/main" val="3882316125"/>
                    </a:ext>
                  </a:extLst>
                </a:gridCol>
                <a:gridCol w="2160193">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r>
                        <a:rPr lang="en-US" sz="2400" dirty="0">
                          <a:latin typeface="Arial" panose="020B0604020202020204" pitchFamily="34" charset="0"/>
                          <a:cs typeface="Arial" panose="020B0604020202020204" pitchFamily="34" charset="0"/>
                        </a:rPr>
                        <a:t>Level</a:t>
                      </a:r>
                    </a:p>
                  </a:txBody>
                  <a:tcPr/>
                </a:tc>
                <a:tc>
                  <a:txBody>
                    <a:bodyPr/>
                    <a:lstStyle/>
                    <a:p>
                      <a:r>
                        <a:rPr lang="en-US" sz="2400" dirty="0">
                          <a:latin typeface="Arial" panose="020B0604020202020204" pitchFamily="34" charset="0"/>
                          <a:cs typeface="Arial" panose="020B0604020202020204" pitchFamily="34" charset="0"/>
                        </a:rPr>
                        <a:t>Type</a:t>
                      </a:r>
                    </a:p>
                  </a:txBody>
                  <a:tcPr/>
                </a:tc>
                <a:tc>
                  <a:txBody>
                    <a:bodyPr/>
                    <a:lstStyle/>
                    <a:p>
                      <a:r>
                        <a:rPr lang="en-US" sz="2400"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2507975470"/>
                  </a:ext>
                </a:extLst>
              </a:tr>
              <a:tr h="370840">
                <a:tc>
                  <a:txBody>
                    <a:bodyPr/>
                    <a:lstStyle/>
                    <a:p>
                      <a:pPr algn="ctr"/>
                      <a:r>
                        <a:rPr lang="en-US" sz="2400" dirty="0">
                          <a:latin typeface="Arial" panose="020B0604020202020204" pitchFamily="34" charset="0"/>
                          <a:cs typeface="Arial" panose="020B0604020202020204" pitchFamily="34" charset="0"/>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Chatbots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Natural conversation language abilities</a:t>
                      </a:r>
                    </a:p>
                  </a:txBody>
                  <a:tcPr/>
                </a:tc>
                <a:extLst>
                  <a:ext uri="{0D108BD9-81ED-4DB2-BD59-A6C34878D82A}">
                    <a16:rowId xmlns:a16="http://schemas.microsoft.com/office/drawing/2014/main" val="3973367383"/>
                  </a:ext>
                </a:extLst>
              </a:tr>
              <a:tr h="370840">
                <a:tc>
                  <a:txBody>
                    <a:bodyPr/>
                    <a:lstStyle/>
                    <a:p>
                      <a:pPr algn="ctr"/>
                      <a:r>
                        <a:rPr lang="en-US" sz="2400"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Reasoners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Human-levels of problem-solving across a broad range of topics</a:t>
                      </a:r>
                    </a:p>
                  </a:txBody>
                  <a:tcPr/>
                </a:tc>
                <a:extLst>
                  <a:ext uri="{0D108BD9-81ED-4DB2-BD59-A6C34878D82A}">
                    <a16:rowId xmlns:a16="http://schemas.microsoft.com/office/drawing/2014/main" val="780240451"/>
                  </a:ext>
                </a:extLst>
              </a:tr>
              <a:tr h="370840">
                <a:tc>
                  <a:txBody>
                    <a:bodyPr/>
                    <a:lstStyle/>
                    <a:p>
                      <a:pPr algn="ctr"/>
                      <a:r>
                        <a:rPr lang="en-US" sz="2400" dirty="0">
                          <a:latin typeface="Arial" panose="020B0604020202020204" pitchFamily="34" charset="0"/>
                          <a:cs typeface="Arial" panose="020B0604020202020204" pitchFamily="34" charset="0"/>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Agents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Capable of autonomously making decisions and carrying out tasks either independently or based on human guidance. </a:t>
                      </a:r>
                    </a:p>
                  </a:txBody>
                  <a:tcPr/>
                </a:tc>
                <a:extLst>
                  <a:ext uri="{0D108BD9-81ED-4DB2-BD59-A6C34878D82A}">
                    <a16:rowId xmlns:a16="http://schemas.microsoft.com/office/drawing/2014/main" val="1458111790"/>
                  </a:ext>
                </a:extLst>
              </a:tr>
              <a:tr h="370840">
                <a:tc>
                  <a:txBody>
                    <a:bodyPr/>
                    <a:lstStyle/>
                    <a:p>
                      <a:pPr algn="ctr"/>
                      <a:r>
                        <a:rPr lang="en-US" sz="2400" dirty="0">
                          <a:latin typeface="Arial" panose="020B0604020202020204" pitchFamily="34" charset="0"/>
                          <a:cs typeface="Arial" panose="020B0604020202020204" pitchFamily="34" charset="0"/>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Innovators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Can aid in the invention of new ideas and contribute to human knowledge</a:t>
                      </a:r>
                    </a:p>
                  </a:txBody>
                  <a:tcPr/>
                </a:tc>
                <a:extLst>
                  <a:ext uri="{0D108BD9-81ED-4DB2-BD59-A6C34878D82A}">
                    <a16:rowId xmlns:a16="http://schemas.microsoft.com/office/drawing/2014/main" val="4279643934"/>
                  </a:ext>
                </a:extLst>
              </a:tr>
              <a:tr h="370840">
                <a:tc>
                  <a:txBody>
                    <a:bodyPr/>
                    <a:lstStyle/>
                    <a:p>
                      <a:pPr algn="ctr"/>
                      <a:r>
                        <a:rPr lang="en-US" sz="2400" dirty="0">
                          <a:latin typeface="Arial" panose="020B0604020202020204" pitchFamily="34" charset="0"/>
                          <a:cs typeface="Arial" panose="020B0604020202020204" pitchFamily="34" charset="0"/>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Organizations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Capable of doing all of the work of an </a:t>
                      </a:r>
                      <a:r>
                        <a:rPr lang="en-US" sz="2400" dirty="0" err="1">
                          <a:effectLst/>
                          <a:latin typeface="Arial" panose="020B0604020202020204" pitchFamily="34" charset="0"/>
                          <a:cs typeface="Arial" panose="020B0604020202020204" pitchFamily="34" charset="0"/>
                        </a:rPr>
                        <a:t>organisation</a:t>
                      </a:r>
                      <a:r>
                        <a:rPr lang="en-US" sz="2400" dirty="0">
                          <a:effectLst/>
                          <a:latin typeface="Arial" panose="020B0604020202020204" pitchFamily="34" charset="0"/>
                          <a:cs typeface="Arial" panose="020B0604020202020204" pitchFamily="34" charset="0"/>
                        </a:rPr>
                        <a:t> independently</a:t>
                      </a:r>
                    </a:p>
                  </a:txBody>
                  <a:tcPr/>
                </a:tc>
                <a:extLst>
                  <a:ext uri="{0D108BD9-81ED-4DB2-BD59-A6C34878D82A}">
                    <a16:rowId xmlns:a16="http://schemas.microsoft.com/office/drawing/2014/main" val="220774963"/>
                  </a:ext>
                </a:extLst>
              </a:tr>
            </a:tbl>
          </a:graphicData>
        </a:graphic>
      </p:graphicFrame>
    </p:spTree>
    <p:extLst>
      <p:ext uri="{BB962C8B-B14F-4D97-AF65-F5344CB8AC3E}">
        <p14:creationId xmlns:p14="http://schemas.microsoft.com/office/powerpoint/2010/main" val="1067654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4754-E82E-A66D-D3E5-84C37BA05E22}"/>
              </a:ext>
            </a:extLst>
          </p:cNvPr>
          <p:cNvSpPr>
            <a:spLocks noGrp="1"/>
          </p:cNvSpPr>
          <p:nvPr>
            <p:ph type="title"/>
          </p:nvPr>
        </p:nvSpPr>
        <p:spPr>
          <a:xfrm>
            <a:off x="0" y="16899"/>
            <a:ext cx="10515600" cy="880579"/>
          </a:xfrm>
        </p:spPr>
        <p:txBody>
          <a:bodyPr/>
          <a:lstStyle/>
          <a:p>
            <a:r>
              <a:rPr lang="en-US" dirty="0"/>
              <a:t>The need for specialized AI Chips</a:t>
            </a:r>
          </a:p>
        </p:txBody>
      </p:sp>
      <p:pic>
        <p:nvPicPr>
          <p:cNvPr id="4" name="Picture 3">
            <a:extLst>
              <a:ext uri="{FF2B5EF4-FFF2-40B4-BE49-F238E27FC236}">
                <a16:creationId xmlns:a16="http://schemas.microsoft.com/office/drawing/2014/main" id="{27F9378D-F9F2-FF5A-9EE4-EDA17F16CC5C}"/>
              </a:ext>
            </a:extLst>
          </p:cNvPr>
          <p:cNvPicPr>
            <a:picLocks noChangeAspect="1"/>
          </p:cNvPicPr>
          <p:nvPr/>
        </p:nvPicPr>
        <p:blipFill>
          <a:blip r:embed="rId2"/>
          <a:stretch>
            <a:fillRect/>
          </a:stretch>
        </p:blipFill>
        <p:spPr>
          <a:xfrm>
            <a:off x="4781947" y="675440"/>
            <a:ext cx="6445598" cy="6036786"/>
          </a:xfrm>
          <a:prstGeom prst="rect">
            <a:avLst/>
          </a:prstGeom>
        </p:spPr>
      </p:pic>
      <p:pic>
        <p:nvPicPr>
          <p:cNvPr id="2050" name="Picture 2" descr="Powet Robots: Silent Running - POWET.TV: Games, Comics, TV, Movies, and ...">
            <a:extLst>
              <a:ext uri="{FF2B5EF4-FFF2-40B4-BE49-F238E27FC236}">
                <a16:creationId xmlns:a16="http://schemas.microsoft.com/office/drawing/2014/main" id="{D24E9CF1-D5E9-02CE-D991-E3EDBDF80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55" y="4426226"/>
            <a:ext cx="4221376" cy="237545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7;p49">
            <a:extLst>
              <a:ext uri="{FF2B5EF4-FFF2-40B4-BE49-F238E27FC236}">
                <a16:creationId xmlns:a16="http://schemas.microsoft.com/office/drawing/2014/main" id="{0FEC48D1-137F-C9D4-4571-1BA32E5DC43F}"/>
              </a:ext>
            </a:extLst>
          </p:cNvPr>
          <p:cNvSpPr txBox="1">
            <a:spLocks/>
          </p:cNvSpPr>
          <p:nvPr/>
        </p:nvSpPr>
        <p:spPr>
          <a:xfrm>
            <a:off x="-28103" y="2135646"/>
            <a:ext cx="4655692" cy="2217693"/>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3195" indent="0">
              <a:buFont typeface="Arial" panose="020B0604020202020204" pitchFamily="34" charset="0"/>
              <a:buNone/>
            </a:pPr>
            <a:r>
              <a:rPr lang="en-US" sz="1800" dirty="0">
                <a:latin typeface="Arial" panose="020B0604020202020204" pitchFamily="34" charset="0"/>
                <a:cs typeface="Arial" panose="020B0604020202020204" pitchFamily="34" charset="0"/>
              </a:rPr>
              <a:t>AI/AGI applications require more advanced and specialized chip technology to handle complex algorithms and massive amounts of data simultaneously?</a:t>
            </a:r>
          </a:p>
        </p:txBody>
      </p:sp>
    </p:spTree>
    <p:extLst>
      <p:ext uri="{BB962C8B-B14F-4D97-AF65-F5344CB8AC3E}">
        <p14:creationId xmlns:p14="http://schemas.microsoft.com/office/powerpoint/2010/main" val="224529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6A00F1-BE3C-AD4B-6C65-BC26E8A7E2A3}"/>
              </a:ext>
            </a:extLst>
          </p:cNvPr>
          <p:cNvPicPr>
            <a:picLocks noChangeAspect="1"/>
          </p:cNvPicPr>
          <p:nvPr/>
        </p:nvPicPr>
        <p:blipFill>
          <a:blip r:embed="rId3"/>
          <a:stretch>
            <a:fillRect/>
          </a:stretch>
        </p:blipFill>
        <p:spPr>
          <a:xfrm>
            <a:off x="3970053" y="99186"/>
            <a:ext cx="8221947" cy="6673199"/>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4013541" cy="2147919"/>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Tech Diplomacy and the Impact on AI / AGI NHI Evolution</a:t>
            </a:r>
            <a:endParaRPr lang="en-US" sz="3600" dirty="0"/>
          </a:p>
        </p:txBody>
      </p:sp>
      <p:pic>
        <p:nvPicPr>
          <p:cNvPr id="8194" name="Picture 2">
            <a:extLst>
              <a:ext uri="{FF2B5EF4-FFF2-40B4-BE49-F238E27FC236}">
                <a16:creationId xmlns:a16="http://schemas.microsoft.com/office/drawing/2014/main" id="{CD4F77D9-E519-CAA9-CF4E-1A0B487B2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012" y="5205355"/>
            <a:ext cx="2933444" cy="1652645"/>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78;p43">
            <a:extLst>
              <a:ext uri="{FF2B5EF4-FFF2-40B4-BE49-F238E27FC236}">
                <a16:creationId xmlns:a16="http://schemas.microsoft.com/office/drawing/2014/main" id="{413F233F-D5B7-C89B-AB63-FEAF03BAFEFF}"/>
              </a:ext>
            </a:extLst>
          </p:cNvPr>
          <p:cNvSpPr txBox="1">
            <a:spLocks/>
          </p:cNvSpPr>
          <p:nvPr/>
        </p:nvSpPr>
        <p:spPr>
          <a:xfrm>
            <a:off x="-30155" y="1963815"/>
            <a:ext cx="4627232" cy="3209605"/>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panose="020B0604020202020204" pitchFamily="34" charset="0"/>
                <a:cs typeface="Arial" panose="020B0604020202020204" pitchFamily="34" charset="0"/>
              </a:rPr>
              <a:t>Tech diplomacy is a framework that </a:t>
            </a:r>
            <a:r>
              <a:rPr lang="en-US" sz="1800" dirty="0" err="1">
                <a:latin typeface="Arial" panose="020B0604020202020204" pitchFamily="34" charset="0"/>
                <a:cs typeface="Arial" panose="020B0604020202020204" pitchFamily="34" charset="0"/>
              </a:rPr>
              <a:t>recognises</a:t>
            </a:r>
            <a:r>
              <a:rPr lang="en-US" sz="1800" dirty="0">
                <a:latin typeface="Arial" panose="020B0604020202020204" pitchFamily="34" charset="0"/>
                <a:cs typeface="Arial" panose="020B0604020202020204" pitchFamily="34" charset="0"/>
              </a:rPr>
              <a:t> the growing influence of technology, particularly AI and AGI, in the global arena.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It acknowledges that tech companies, especially those pioneering in AI/AGI technologies, have become powerful entities that can impact economies, societies, and, by extension, international relations. </a:t>
            </a:r>
          </a:p>
        </p:txBody>
      </p:sp>
    </p:spTree>
    <p:extLst>
      <p:ext uri="{BB962C8B-B14F-4D97-AF65-F5344CB8AC3E}">
        <p14:creationId xmlns:p14="http://schemas.microsoft.com/office/powerpoint/2010/main" val="3741119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latin typeface="Arial" panose="020B0604020202020204" pitchFamily="34" charset="0"/>
                <a:cs typeface="Arial" panose="020B0604020202020204" pitchFamily="34" charset="0"/>
              </a:rPr>
              <a:t>Worst Case Scenarios</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2469562543"/>
              </p:ext>
            </p:extLst>
          </p:nvPr>
        </p:nvGraphicFramePr>
        <p:xfrm>
          <a:off x="141150" y="719666"/>
          <a:ext cx="11825830" cy="3881120"/>
        </p:xfrm>
        <a:graphic>
          <a:graphicData uri="http://schemas.openxmlformats.org/drawingml/2006/table">
            <a:tbl>
              <a:tblPr firstRow="1" bandRow="1">
                <a:tableStyleId>{7E9639D4-E3E2-4D34-9284-5A2195B3D0D7}</a:tableStyleId>
              </a:tblPr>
              <a:tblGrid>
                <a:gridCol w="2282931">
                  <a:extLst>
                    <a:ext uri="{9D8B030D-6E8A-4147-A177-3AD203B41FA5}">
                      <a16:colId xmlns:a16="http://schemas.microsoft.com/office/drawing/2014/main" val="3882316125"/>
                    </a:ext>
                  </a:extLst>
                </a:gridCol>
                <a:gridCol w="1726578">
                  <a:extLst>
                    <a:ext uri="{9D8B030D-6E8A-4147-A177-3AD203B41FA5}">
                      <a16:colId xmlns:a16="http://schemas.microsoft.com/office/drawing/2014/main" val="152114951"/>
                    </a:ext>
                  </a:extLst>
                </a:gridCol>
                <a:gridCol w="7816321">
                  <a:extLst>
                    <a:ext uri="{9D8B030D-6E8A-4147-A177-3AD203B41FA5}">
                      <a16:colId xmlns:a16="http://schemas.microsoft.com/office/drawing/2014/main" val="3905052067"/>
                    </a:ext>
                  </a:extLst>
                </a:gridCol>
              </a:tblGrid>
              <a:tr h="370840">
                <a:tc>
                  <a:txBody>
                    <a:bodyPr/>
                    <a:lstStyle/>
                    <a:p>
                      <a:pPr algn="l"/>
                      <a:r>
                        <a:rPr lang="en-US" sz="1600" dirty="0">
                          <a:latin typeface="Arial" panose="020B0604020202020204" pitchFamily="34" charset="0"/>
                          <a:cs typeface="Arial" panose="020B0604020202020204" pitchFamily="34" charset="0"/>
                        </a:rPr>
                        <a:t>Category</a:t>
                      </a:r>
                    </a:p>
                  </a:txBody>
                  <a:tcPr/>
                </a:tc>
                <a:tc>
                  <a:txBody>
                    <a:bodyPr/>
                    <a:lstStyle/>
                    <a:p>
                      <a:pPr algn="l"/>
                      <a:r>
                        <a:rPr lang="en-US" sz="1600" dirty="0">
                          <a:latin typeface="Arial" panose="020B0604020202020204" pitchFamily="34" charset="0"/>
                          <a:cs typeface="Arial" panose="020B0604020202020204" pitchFamily="34" charset="0"/>
                        </a:rPr>
                        <a:t>Type</a:t>
                      </a:r>
                    </a:p>
                  </a:txBody>
                  <a:tcPr/>
                </a:tc>
                <a:tc>
                  <a:txBody>
                    <a:bodyPr/>
                    <a:lstStyle/>
                    <a:p>
                      <a:pPr algn="l"/>
                      <a:r>
                        <a:rPr lang="en-US" sz="1600"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2507975470"/>
                  </a:ext>
                </a:extLst>
              </a:tr>
              <a:tr h="370840">
                <a:tc>
                  <a:txBody>
                    <a:bodyPr/>
                    <a:lstStyle/>
                    <a:p>
                      <a:pPr algn="l"/>
                      <a:r>
                        <a:rPr lang="en-US" sz="1600" dirty="0">
                          <a:latin typeface="Arial" panose="020B0604020202020204" pitchFamily="34" charset="0"/>
                          <a:cs typeface="Arial" panose="020B0604020202020204" pitchFamily="34" charset="0"/>
                        </a:rPr>
                        <a:t>Existential Risk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Arial" panose="020B0604020202020204" pitchFamily="34" charset="0"/>
                          <a:cs typeface="Arial" panose="020B0604020202020204" pitchFamily="34" charset="0"/>
                        </a:rPr>
                        <a:t>Human extinction</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An AGI could potentially develop goals that are misaligned with human survival.</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73367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Existential Risk</a:t>
                      </a:r>
                    </a:p>
                    <a:p>
                      <a:pPr algn="l"/>
                      <a:endParaRPr 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global catastrophe</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could cause massive disruptions in ecosystems, economies, and social structures, leading to widespread suffering and hardship.</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80240451"/>
                  </a:ext>
                </a:extLst>
              </a:tr>
              <a:tr h="370840">
                <a:tc>
                  <a:txBody>
                    <a:bodyPr/>
                    <a:lstStyle/>
                    <a:p>
                      <a:pPr algn="l"/>
                      <a:r>
                        <a:rPr lang="en-US" sz="1600" dirty="0">
                          <a:latin typeface="Arial" panose="020B0604020202020204" pitchFamily="34" charset="0"/>
                          <a:cs typeface="Arial" panose="020B0604020202020204" pitchFamily="34" charset="0"/>
                        </a:rPr>
                        <a:t>Loss of Control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Runaway AI</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Humans may lose the ability to control or understand an AGI.</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581117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Loss of Control</a:t>
                      </a:r>
                    </a:p>
                    <a:p>
                      <a:pPr algn="l"/>
                      <a:endParaRPr 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Unintended consequences</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might follow its programming in ways that are literal but harmful, due to the complexity and unpredictability of its decision-making processes.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79643934"/>
                  </a:ext>
                </a:extLst>
              </a:tr>
              <a:tr h="370840">
                <a:tc>
                  <a:txBody>
                    <a:bodyPr/>
                    <a:lstStyle/>
                    <a:p>
                      <a:pPr algn="l"/>
                      <a:r>
                        <a:rPr lang="en-US" sz="1600" dirty="0">
                          <a:latin typeface="Arial" panose="020B0604020202020204" pitchFamily="34" charset="0"/>
                          <a:cs typeface="Arial" panose="020B0604020202020204" pitchFamily="34" charset="0"/>
                        </a:rPr>
                        <a:t>Misaligned Objectives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Paperclip maximizer</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 hypothetical scenario where an AGI, programmed to produce paperclips, optimizes so aggressively that it consumes all resources, including those necessary for human survival, to maximize paperclip production.</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77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Misaligned Objectives</a:t>
                      </a:r>
                    </a:p>
                    <a:p>
                      <a:pPr algn="l"/>
                      <a:endParaRPr 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Value misalignment</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may develop objectives that are ethically or morally misaligned with human values.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30219911"/>
                  </a:ext>
                </a:extLst>
              </a:tr>
            </a:tbl>
          </a:graphicData>
        </a:graphic>
      </p:graphicFrame>
    </p:spTree>
    <p:extLst>
      <p:ext uri="{BB962C8B-B14F-4D97-AF65-F5344CB8AC3E}">
        <p14:creationId xmlns:p14="http://schemas.microsoft.com/office/powerpoint/2010/main" val="2023096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latin typeface="Arial" panose="020B0604020202020204" pitchFamily="34" charset="0"/>
                <a:cs typeface="Arial" panose="020B0604020202020204" pitchFamily="34" charset="0"/>
              </a:rPr>
              <a:t>Worst Case Scenarios</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3166253345"/>
              </p:ext>
            </p:extLst>
          </p:nvPr>
        </p:nvGraphicFramePr>
        <p:xfrm>
          <a:off x="141150" y="719666"/>
          <a:ext cx="11825830" cy="4089400"/>
        </p:xfrm>
        <a:graphic>
          <a:graphicData uri="http://schemas.openxmlformats.org/drawingml/2006/table">
            <a:tbl>
              <a:tblPr firstRow="1" bandRow="1">
                <a:tableStyleId>{7E9639D4-E3E2-4D34-9284-5A2195B3D0D7}</a:tableStyleId>
              </a:tblPr>
              <a:tblGrid>
                <a:gridCol w="2657282">
                  <a:extLst>
                    <a:ext uri="{9D8B030D-6E8A-4147-A177-3AD203B41FA5}">
                      <a16:colId xmlns:a16="http://schemas.microsoft.com/office/drawing/2014/main" val="3882316125"/>
                    </a:ext>
                  </a:extLst>
                </a:gridCol>
                <a:gridCol w="2270658">
                  <a:extLst>
                    <a:ext uri="{9D8B030D-6E8A-4147-A177-3AD203B41FA5}">
                      <a16:colId xmlns:a16="http://schemas.microsoft.com/office/drawing/2014/main" val="152114951"/>
                    </a:ext>
                  </a:extLst>
                </a:gridCol>
                <a:gridCol w="6897890">
                  <a:extLst>
                    <a:ext uri="{9D8B030D-6E8A-4147-A177-3AD203B41FA5}">
                      <a16:colId xmlns:a16="http://schemas.microsoft.com/office/drawing/2014/main" val="3905052067"/>
                    </a:ext>
                  </a:extLst>
                </a:gridCol>
              </a:tblGrid>
              <a:tr h="370840">
                <a:tc>
                  <a:txBody>
                    <a:bodyPr/>
                    <a:lstStyle/>
                    <a:p>
                      <a:pPr algn="l"/>
                      <a:r>
                        <a:rPr lang="en-US" sz="1600" dirty="0">
                          <a:latin typeface="Arial" panose="020B0604020202020204" pitchFamily="34" charset="0"/>
                          <a:cs typeface="Arial" panose="020B0604020202020204" pitchFamily="34" charset="0"/>
                        </a:rPr>
                        <a:t>Category</a:t>
                      </a:r>
                    </a:p>
                  </a:txBody>
                  <a:tcPr/>
                </a:tc>
                <a:tc>
                  <a:txBody>
                    <a:bodyPr/>
                    <a:lstStyle/>
                    <a:p>
                      <a:pPr algn="l"/>
                      <a:r>
                        <a:rPr lang="en-US" sz="1600" dirty="0">
                          <a:latin typeface="Arial" panose="020B0604020202020204" pitchFamily="34" charset="0"/>
                          <a:cs typeface="Arial" panose="020B0604020202020204" pitchFamily="34" charset="0"/>
                        </a:rPr>
                        <a:t>Type</a:t>
                      </a:r>
                    </a:p>
                  </a:txBody>
                  <a:tcPr/>
                </a:tc>
                <a:tc>
                  <a:txBody>
                    <a:bodyPr/>
                    <a:lstStyle/>
                    <a:p>
                      <a:pPr algn="l"/>
                      <a:r>
                        <a:rPr lang="en-US" sz="1600"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2507975470"/>
                  </a:ext>
                </a:extLst>
              </a:tr>
              <a:tr h="370840">
                <a:tc>
                  <a:txBody>
                    <a:bodyPr/>
                    <a:lstStyle/>
                    <a:p>
                      <a:pPr algn="l"/>
                      <a:r>
                        <a:rPr lang="en-US" sz="1600" dirty="0">
                          <a:latin typeface="Arial" panose="020B0604020202020204" pitchFamily="34" charset="0"/>
                          <a:cs typeface="Arial" panose="020B0604020202020204" pitchFamily="34" charset="0"/>
                        </a:rPr>
                        <a:t>Economic and Social Disruption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Mass Unemployment</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could outperform humans in virtually all jobs, leading to widespread unemployment and economic inequality. </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73367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Economic and Social Disruption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Control by Elites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technology could be monopolized by a small group of individuals or corporations, leading to unprecedented power imbalances.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80240451"/>
                  </a:ext>
                </a:extLst>
              </a:tr>
              <a:tr h="370840">
                <a:tc>
                  <a:txBody>
                    <a:bodyPr/>
                    <a:lstStyle/>
                    <a:p>
                      <a:pPr algn="l"/>
                      <a:r>
                        <a:rPr lang="en-US" sz="1600" dirty="0">
                          <a:latin typeface="Arial" panose="020B0604020202020204" pitchFamily="34" charset="0"/>
                          <a:cs typeface="Arial" panose="020B0604020202020204" pitchFamily="34" charset="0"/>
                        </a:rPr>
                        <a:t>Ethical and Moral Issues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Autonomous Weapons</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could be used to develop advanced autonomous weaponry, leading to new forms of warfare that are highly destructive and difficult to control.</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581117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Ethical and Moral Issues</a:t>
                      </a:r>
                    </a:p>
                    <a:p>
                      <a:pPr algn="l"/>
                      <a:endParaRPr 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Surveillance and Privacy</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could enable unprecedented levels of surveillance, eroding privacy and personal freedoms.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79643934"/>
                  </a:ext>
                </a:extLst>
              </a:tr>
              <a:tr h="370840">
                <a:tc>
                  <a:txBody>
                    <a:bodyPr/>
                    <a:lstStyle/>
                    <a:p>
                      <a:pPr algn="l"/>
                      <a:r>
                        <a:rPr lang="en-US" sz="1600" dirty="0">
                          <a:latin typeface="Arial" panose="020B0604020202020204" pitchFamily="34" charset="0"/>
                          <a:cs typeface="Arial" panose="020B0604020202020204" pitchFamily="34" charset="0"/>
                        </a:rPr>
                        <a:t>Psychological and Societal Impact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Loss of Purpose</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As AGI takes over more tasks and roles traditionally held by humans, people might struggle to find meaning and purpose in their lives.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77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Psychological and Societal Impact</a:t>
                      </a:r>
                    </a:p>
                    <a:p>
                      <a:pPr algn="l"/>
                      <a:endParaRPr 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Social Fragmentation</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Rapid changes brought about by AGI could lead to social fragmentation and a breakdown of community structures.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30219911"/>
                  </a:ext>
                </a:extLst>
              </a:tr>
            </a:tbl>
          </a:graphicData>
        </a:graphic>
      </p:graphicFrame>
    </p:spTree>
    <p:extLst>
      <p:ext uri="{BB962C8B-B14F-4D97-AF65-F5344CB8AC3E}">
        <p14:creationId xmlns:p14="http://schemas.microsoft.com/office/powerpoint/2010/main" val="323018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a:xfrm>
            <a:off x="831850" y="1709738"/>
            <a:ext cx="10515600" cy="2879725"/>
          </a:xfrm>
        </p:spPr>
        <p:txBody>
          <a:bodyPr/>
          <a:lstStyle/>
          <a:p>
            <a:r>
              <a:rPr lang="en-US" b="1" dirty="0">
                <a:latin typeface="Arial" panose="020B0604020202020204" pitchFamily="34" charset="0"/>
                <a:cs typeface="Arial" panose="020B0604020202020204" pitchFamily="34" charset="0"/>
              </a:rPr>
              <a:t>Part Two</a:t>
            </a:r>
            <a:endParaRPr lang="en-US"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51FF3874-D56E-CDE2-0056-01E84D4E6F03}"/>
              </a:ext>
            </a:extLst>
          </p:cNvPr>
          <p:cNvSpPr>
            <a:spLocks noGrp="1"/>
          </p:cNvSpPr>
          <p:nvPr>
            <p:ph type="body" idx="1"/>
          </p:nvPr>
        </p:nvSpPr>
        <p:spPr/>
        <p:txBody>
          <a:bodyPr/>
          <a:lstStyle/>
          <a:p>
            <a:r>
              <a:rPr lang="en-US" dirty="0">
                <a:effectLst/>
                <a:latin typeface="Arial" panose="020B0604020202020204" pitchFamily="34" charset="0"/>
                <a:cs typeface="Arial" panose="020B0604020202020204" pitchFamily="34" charset="0"/>
              </a:rPr>
              <a:t>Robodog: A comprehensive and portable tool designed to tokenize knowledge artefacts and interact with large language models (LLMs)</a:t>
            </a:r>
          </a:p>
        </p:txBody>
      </p:sp>
    </p:spTree>
    <p:extLst>
      <p:ext uri="{BB962C8B-B14F-4D97-AF65-F5344CB8AC3E}">
        <p14:creationId xmlns:p14="http://schemas.microsoft.com/office/powerpoint/2010/main" val="535558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0" y="0"/>
            <a:ext cx="8142285" cy="980267"/>
          </a:xfrm>
          <a:prstGeom prst="rect">
            <a:avLst/>
          </a:prstGeom>
        </p:spPr>
        <p:txBody>
          <a:bodyPr spcFirstLastPara="1" vert="horz" wrap="square" lIns="121900" tIns="121900" rIns="121900" bIns="121900" rtlCol="0" anchor="b" anchorCtr="0">
            <a:noAutofit/>
          </a:bodyPr>
          <a:lstStyle/>
          <a:p>
            <a:r>
              <a:rPr lang="en-US" b="1" dirty="0"/>
              <a:t>Why Create Robodog</a:t>
            </a:r>
            <a:endParaRPr dirty="0"/>
          </a:p>
        </p:txBody>
      </p:sp>
      <p:sp>
        <p:nvSpPr>
          <p:cNvPr id="278" name="Google Shape;278;p43"/>
          <p:cNvSpPr txBox="1">
            <a:spLocks noGrp="1"/>
          </p:cNvSpPr>
          <p:nvPr>
            <p:ph type="subTitle" idx="1"/>
          </p:nvPr>
        </p:nvSpPr>
        <p:spPr>
          <a:xfrm>
            <a:off x="0" y="980267"/>
            <a:ext cx="6953121" cy="5297795"/>
          </a:xfrm>
          <a:prstGeom prst="rect">
            <a:avLst/>
          </a:prstGeom>
        </p:spPr>
        <p:txBody>
          <a:bodyPr spcFirstLastPara="1" vert="horz" wrap="square" lIns="121900" tIns="121900" rIns="121900" bIns="121900" rtlCol="0" anchor="t" anchorCtr="0">
            <a:noAutofit/>
          </a:bodyPr>
          <a:lstStyle/>
          <a:p>
            <a:pPr marL="0"/>
            <a:r>
              <a:rPr lang="en-US" sz="2400" dirty="0">
                <a:latin typeface="Arial" panose="020B0604020202020204" pitchFamily="34" charset="0"/>
                <a:cs typeface="Arial" panose="020B0604020202020204" pitchFamily="34" charset="0"/>
              </a:rPr>
              <a:t>A pre-trained transformer-based model is </a:t>
            </a:r>
            <a:r>
              <a:rPr lang="en-US" sz="2400" b="1" dirty="0">
                <a:latin typeface="Arial" panose="020B0604020202020204" pitchFamily="34" charset="0"/>
                <a:cs typeface="Arial" panose="020B0604020202020204" pitchFamily="34" charset="0"/>
              </a:rPr>
              <a:t>trained on the Internet</a:t>
            </a:r>
            <a:r>
              <a:rPr lang="en-US" sz="2400" dirty="0">
                <a:latin typeface="Arial" panose="020B0604020202020204" pitchFamily="34" charset="0"/>
                <a:cs typeface="Arial" panose="020B0604020202020204" pitchFamily="34" charset="0"/>
              </a:rPr>
              <a:t> and third-party providers license data. </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These models are useful curiosities. They are </a:t>
            </a:r>
            <a:r>
              <a:rPr lang="en-US" sz="2400" b="1" dirty="0">
                <a:latin typeface="Arial" panose="020B0604020202020204" pitchFamily="34" charset="0"/>
                <a:cs typeface="Arial" panose="020B0604020202020204" pitchFamily="34" charset="0"/>
              </a:rPr>
              <a:t>not perfect</a:t>
            </a:r>
            <a:r>
              <a:rPr lang="en-US" sz="2400" dirty="0">
                <a:latin typeface="Arial" panose="020B0604020202020204" pitchFamily="34" charset="0"/>
                <a:cs typeface="Arial" panose="020B0604020202020204" pitchFamily="34" charset="0"/>
              </a:rPr>
              <a:t>, but they can help us.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Given that AGI seems far away, we must make the most of what we have now.</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To do this, we must get our </a:t>
            </a:r>
            <a:r>
              <a:rPr lang="en-US" sz="2400" b="1" dirty="0">
                <a:latin typeface="Arial" panose="020B0604020202020204" pitchFamily="34" charset="0"/>
                <a:cs typeface="Arial" panose="020B0604020202020204" pitchFamily="34" charset="0"/>
              </a:rPr>
              <a:t>own knowledge </a:t>
            </a:r>
            <a:r>
              <a:rPr lang="en-US" sz="2400" dirty="0">
                <a:latin typeface="Arial" panose="020B0604020202020204" pitchFamily="34" charset="0"/>
                <a:cs typeface="Arial" panose="020B0604020202020204" pitchFamily="34" charset="0"/>
              </a:rPr>
              <a:t>into the models.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There are </a:t>
            </a:r>
            <a:r>
              <a:rPr lang="en-US" sz="2400" b="1" dirty="0">
                <a:latin typeface="Arial" panose="020B0604020202020204" pitchFamily="34" charset="0"/>
                <a:cs typeface="Arial" panose="020B0604020202020204" pitchFamily="34" charset="0"/>
              </a:rPr>
              <a:t>limitations</a:t>
            </a:r>
            <a:r>
              <a:rPr lang="en-US" sz="2400" dirty="0">
                <a:latin typeface="Arial" panose="020B0604020202020204" pitchFamily="34" charset="0"/>
                <a:cs typeface="Arial" panose="020B0604020202020204" pitchFamily="34" charset="0"/>
              </a:rPr>
              <a:t> and we must be careful.</a:t>
            </a:r>
          </a:p>
        </p:txBody>
      </p:sp>
      <p:pic>
        <p:nvPicPr>
          <p:cNvPr id="1028" name="Picture 4" descr="Silent Running - Trailers From Hell">
            <a:extLst>
              <a:ext uri="{FF2B5EF4-FFF2-40B4-BE49-F238E27FC236}">
                <a16:creationId xmlns:a16="http://schemas.microsoft.com/office/drawing/2014/main" id="{8F1BB033-51C2-8761-15B6-A3526F259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2" r="4785"/>
          <a:stretch/>
        </p:blipFill>
        <p:spPr bwMode="auto">
          <a:xfrm>
            <a:off x="7026766" y="1117365"/>
            <a:ext cx="5084231" cy="2990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539260" y="0"/>
            <a:ext cx="8142285" cy="980267"/>
          </a:xfrm>
          <a:prstGeom prst="rect">
            <a:avLst/>
          </a:prstGeom>
        </p:spPr>
        <p:txBody>
          <a:bodyPr spcFirstLastPara="1" vert="horz" wrap="square" lIns="121900" tIns="121900" rIns="121900" bIns="121900" rtlCol="0" anchor="b" anchorCtr="0">
            <a:noAutofit/>
          </a:bodyPr>
          <a:lstStyle/>
          <a:p>
            <a:r>
              <a:rPr lang="en-US" b="1" dirty="0">
                <a:latin typeface="Arial" panose="020B0604020202020204" pitchFamily="34" charset="0"/>
                <a:cs typeface="Arial" panose="020B0604020202020204" pitchFamily="34" charset="0"/>
              </a:rPr>
              <a:t>Knowledge Artifacts</a:t>
            </a:r>
            <a:endParaRPr dirty="0">
              <a:latin typeface="Arial" panose="020B0604020202020204" pitchFamily="34" charset="0"/>
              <a:cs typeface="Arial" panose="020B0604020202020204" pitchFamily="34" charset="0"/>
            </a:endParaRPr>
          </a:p>
        </p:txBody>
      </p:sp>
      <p:sp>
        <p:nvSpPr>
          <p:cNvPr id="278" name="Google Shape;278;p43"/>
          <p:cNvSpPr txBox="1">
            <a:spLocks noGrp="1"/>
          </p:cNvSpPr>
          <p:nvPr>
            <p:ph type="subTitle" idx="1"/>
          </p:nvPr>
        </p:nvSpPr>
        <p:spPr>
          <a:xfrm>
            <a:off x="539261" y="980267"/>
            <a:ext cx="5084231" cy="4520147"/>
          </a:xfrm>
          <a:prstGeom prst="rect">
            <a:avLst/>
          </a:prstGeom>
        </p:spPr>
        <p:txBody>
          <a:bodyPr spcFirstLastPara="1" vert="horz" wrap="square" lIns="121900" tIns="121900" rIns="121900" bIns="121900" rtlCol="0" anchor="t" anchorCtr="0">
            <a:noAutofit/>
          </a:bodyPr>
          <a:lstStyle/>
          <a:p>
            <a:pPr marL="0"/>
            <a:r>
              <a:rPr lang="en-US" sz="2000" dirty="0">
                <a:latin typeface="Arial" panose="020B0604020202020204" pitchFamily="34" charset="0"/>
                <a:cs typeface="Arial" panose="020B0604020202020204" pitchFamily="34" charset="0"/>
              </a:rPr>
              <a:t>Our personal knowledge artefacts are fragmented into many </a:t>
            </a:r>
            <a:r>
              <a:rPr lang="en-US" sz="2000" b="1" dirty="0">
                <a:latin typeface="Arial" panose="020B0604020202020204" pitchFamily="34" charset="0"/>
                <a:cs typeface="Arial" panose="020B0604020202020204" pitchFamily="34" charset="0"/>
              </a:rPr>
              <a:t>formats.</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are embedded into many </a:t>
            </a:r>
            <a:r>
              <a:rPr lang="en-US" sz="2000" b="1" dirty="0">
                <a:latin typeface="Arial" panose="020B0604020202020204" pitchFamily="34" charset="0"/>
                <a:cs typeface="Arial" panose="020B0604020202020204" pitchFamily="34" charset="0"/>
              </a:rPr>
              <a:t>providers</a:t>
            </a:r>
            <a:r>
              <a:rPr lang="en-US" sz="2000" dirty="0">
                <a:latin typeface="Arial" panose="020B0604020202020204" pitchFamily="34" charset="0"/>
                <a:cs typeface="Arial" panose="020B0604020202020204" pitchFamily="34" charset="0"/>
              </a:rPr>
              <a:t>: Google, Microsoft, Dropbox, Adobe, Apple</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exist in a myriad of formats, from images and PDFs to text, email, tasks, digital devices, and notes. </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With Robodog, we can traverse our artefacts and </a:t>
            </a:r>
            <a:r>
              <a:rPr lang="en-US" sz="2000" b="1" dirty="0">
                <a:latin typeface="Arial" panose="020B0604020202020204" pitchFamily="34" charset="0"/>
                <a:cs typeface="Arial" panose="020B0604020202020204" pitchFamily="34" charset="0"/>
              </a:rPr>
              <a:t>convert</a:t>
            </a:r>
            <a:r>
              <a:rPr lang="en-US" sz="2000" dirty="0">
                <a:latin typeface="Arial" panose="020B0604020202020204" pitchFamily="34" charset="0"/>
                <a:cs typeface="Arial" panose="020B0604020202020204" pitchFamily="34" charset="0"/>
              </a:rPr>
              <a:t> them into a format in which a </a:t>
            </a:r>
            <a:r>
              <a:rPr lang="en-US" sz="2000" b="1" dirty="0">
                <a:latin typeface="Arial" panose="020B0604020202020204" pitchFamily="34" charset="0"/>
                <a:cs typeface="Arial" panose="020B0604020202020204" pitchFamily="34" charset="0"/>
              </a:rPr>
              <a:t>model</a:t>
            </a:r>
            <a:r>
              <a:rPr lang="en-US" sz="2000" dirty="0">
                <a:latin typeface="Arial" panose="020B0604020202020204" pitchFamily="34" charset="0"/>
                <a:cs typeface="Arial" panose="020B0604020202020204" pitchFamily="34" charset="0"/>
              </a:rPr>
              <a:t> can </a:t>
            </a:r>
            <a:r>
              <a:rPr lang="en-US" sz="2000" b="1" dirty="0">
                <a:latin typeface="Arial" panose="020B0604020202020204" pitchFamily="34" charset="0"/>
                <a:cs typeface="Arial" panose="020B0604020202020204" pitchFamily="34" charset="0"/>
              </a:rPr>
              <a:t>interact</a:t>
            </a:r>
            <a:r>
              <a:rPr lang="en-US" sz="2000" dirty="0">
                <a:latin typeface="Arial" panose="020B0604020202020204" pitchFamily="34" charset="0"/>
                <a:cs typeface="Arial" panose="020B0604020202020204" pitchFamily="34" charset="0"/>
              </a:rPr>
              <a:t> with the transformer model. </a:t>
            </a:r>
          </a:p>
          <a:p>
            <a:pPr marL="0"/>
            <a:endParaRPr lang="en-US" sz="2000" dirty="0">
              <a:latin typeface="Arial" panose="020B0604020202020204" pitchFamily="34" charset="0"/>
              <a:cs typeface="Arial" panose="020B0604020202020204" pitchFamily="34" charset="0"/>
            </a:endParaRPr>
          </a:p>
          <a:p>
            <a:pPr marL="0"/>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B920D65-2512-C4A8-41D0-EF9425438DCA}"/>
              </a:ext>
            </a:extLst>
          </p:cNvPr>
          <p:cNvPicPr>
            <a:picLocks noChangeAspect="1"/>
          </p:cNvPicPr>
          <p:nvPr/>
        </p:nvPicPr>
        <p:blipFill>
          <a:blip r:embed="rId3"/>
          <a:stretch>
            <a:fillRect/>
          </a:stretch>
        </p:blipFill>
        <p:spPr>
          <a:xfrm>
            <a:off x="5903572" y="1321450"/>
            <a:ext cx="6235634" cy="3679176"/>
          </a:xfrm>
          <a:prstGeom prst="rect">
            <a:avLst/>
          </a:prstGeom>
        </p:spPr>
      </p:pic>
    </p:spTree>
    <p:extLst>
      <p:ext uri="{BB962C8B-B14F-4D97-AF65-F5344CB8AC3E}">
        <p14:creationId xmlns:p14="http://schemas.microsoft.com/office/powerpoint/2010/main" val="2545538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4C54-EA80-EF0C-4534-41CD951E58E4}"/>
              </a:ext>
            </a:extLst>
          </p:cNvPr>
          <p:cNvSpPr>
            <a:spLocks noGrp="1"/>
          </p:cNvSpPr>
          <p:nvPr>
            <p:ph type="title"/>
          </p:nvPr>
        </p:nvSpPr>
        <p:spPr>
          <a:xfrm>
            <a:off x="1" y="352851"/>
            <a:ext cx="3444666" cy="1328663"/>
          </a:xfrm>
        </p:spPr>
        <p:txBody>
          <a:bodyPr>
            <a:normAutofit fontScale="90000"/>
          </a:bodyPr>
          <a:lstStyle/>
          <a:p>
            <a:r>
              <a:rPr lang="en-US" dirty="0">
                <a:latin typeface="Arial" panose="020B0604020202020204" pitchFamily="34" charset="0"/>
                <a:cs typeface="Arial" panose="020B0604020202020204" pitchFamily="34" charset="0"/>
              </a:rPr>
              <a:t>How Robodog Works</a:t>
            </a:r>
          </a:p>
        </p:txBody>
      </p:sp>
      <p:pic>
        <p:nvPicPr>
          <p:cNvPr id="6" name="Picture 5">
            <a:extLst>
              <a:ext uri="{FF2B5EF4-FFF2-40B4-BE49-F238E27FC236}">
                <a16:creationId xmlns:a16="http://schemas.microsoft.com/office/drawing/2014/main" id="{DA0801E4-5BBC-04FD-7F4F-C360AAB752F7}"/>
              </a:ext>
            </a:extLst>
          </p:cNvPr>
          <p:cNvPicPr>
            <a:picLocks noChangeAspect="1"/>
          </p:cNvPicPr>
          <p:nvPr/>
        </p:nvPicPr>
        <p:blipFill>
          <a:blip r:embed="rId2"/>
          <a:stretch>
            <a:fillRect/>
          </a:stretch>
        </p:blipFill>
        <p:spPr>
          <a:xfrm>
            <a:off x="3444666" y="0"/>
            <a:ext cx="8747334" cy="6858000"/>
          </a:xfrm>
          <a:prstGeom prst="rect">
            <a:avLst/>
          </a:prstGeom>
        </p:spPr>
      </p:pic>
    </p:spTree>
    <p:extLst>
      <p:ext uri="{BB962C8B-B14F-4D97-AF65-F5344CB8AC3E}">
        <p14:creationId xmlns:p14="http://schemas.microsoft.com/office/powerpoint/2010/main" val="874091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12192000" cy="98026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Knowledge Artifacts vs Context Window </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830390A-3E94-A4AF-2C50-1BEBA23DCF99}"/>
              </a:ext>
            </a:extLst>
          </p:cNvPr>
          <p:cNvPicPr>
            <a:picLocks noChangeAspect="1"/>
          </p:cNvPicPr>
          <p:nvPr/>
        </p:nvPicPr>
        <p:blipFill>
          <a:blip r:embed="rId2"/>
          <a:stretch>
            <a:fillRect/>
          </a:stretch>
        </p:blipFill>
        <p:spPr>
          <a:xfrm>
            <a:off x="4025814" y="1332594"/>
            <a:ext cx="8105609" cy="4639473"/>
          </a:xfrm>
          <a:prstGeom prst="rect">
            <a:avLst/>
          </a:prstGeom>
        </p:spPr>
      </p:pic>
      <p:sp>
        <p:nvSpPr>
          <p:cNvPr id="11" name="TextBox 10">
            <a:extLst>
              <a:ext uri="{FF2B5EF4-FFF2-40B4-BE49-F238E27FC236}">
                <a16:creationId xmlns:a16="http://schemas.microsoft.com/office/drawing/2014/main" id="{F4B8136E-E66D-C1C1-B828-3C4457D44623}"/>
              </a:ext>
            </a:extLst>
          </p:cNvPr>
          <p:cNvSpPr txBox="1"/>
          <p:nvPr/>
        </p:nvSpPr>
        <p:spPr>
          <a:xfrm>
            <a:off x="120211" y="1447752"/>
            <a:ext cx="3905604" cy="4524315"/>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There is no way around the </a:t>
            </a:r>
            <a:r>
              <a:rPr lang="en-US" sz="1800" b="1" dirty="0">
                <a:latin typeface="Arial" panose="020B0604020202020204" pitchFamily="34" charset="0"/>
                <a:cs typeface="Arial" panose="020B0604020202020204" pitchFamily="34" charset="0"/>
              </a:rPr>
              <a:t>limitations</a:t>
            </a:r>
            <a:r>
              <a:rPr lang="en-US" sz="1800" dirty="0">
                <a:latin typeface="Arial" panose="020B0604020202020204" pitchFamily="34" charset="0"/>
                <a:cs typeface="Arial" panose="020B0604020202020204" pitchFamily="34" charset="0"/>
              </a:rPr>
              <a:t> of the </a:t>
            </a:r>
            <a:r>
              <a:rPr lang="en-US" sz="1800" b="1" dirty="0">
                <a:latin typeface="Arial" panose="020B0604020202020204" pitchFamily="34" charset="0"/>
                <a:cs typeface="Arial" panose="020B0604020202020204" pitchFamily="34" charset="0"/>
              </a:rPr>
              <a:t>context window size</a:t>
            </a:r>
            <a:r>
              <a:rPr lang="en-US" sz="1800"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Less expensive models are </a:t>
            </a:r>
            <a:r>
              <a:rPr lang="en-US" b="1" dirty="0">
                <a:latin typeface="Arial" panose="020B0604020202020204" pitchFamily="34" charset="0"/>
                <a:cs typeface="Arial" panose="020B0604020202020204" pitchFamily="34" charset="0"/>
              </a:rPr>
              <a:t>4,000</a:t>
            </a:r>
            <a:r>
              <a:rPr lang="en-US" dirty="0">
                <a:latin typeface="Arial" panose="020B0604020202020204" pitchFamily="34" charset="0"/>
                <a:cs typeface="Arial" panose="020B0604020202020204" pitchFamily="34" charset="0"/>
              </a:rPr>
              <a:t> tokens and more expensive models are </a:t>
            </a:r>
            <a:r>
              <a:rPr lang="en-US" b="1" dirty="0">
                <a:latin typeface="Arial" panose="020B0604020202020204" pitchFamily="34" charset="0"/>
                <a:cs typeface="Arial" panose="020B0604020202020204" pitchFamily="34" charset="0"/>
              </a:rPr>
              <a:t>128,000</a:t>
            </a:r>
            <a:r>
              <a:rPr lang="en-US" dirty="0">
                <a:latin typeface="Arial" panose="020B0604020202020204" pitchFamily="34" charset="0"/>
                <a:cs typeface="Arial" panose="020B0604020202020204" pitchFamily="34" charset="0"/>
              </a:rPr>
              <a:t> tokens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is a need to </a:t>
            </a:r>
            <a:r>
              <a:rPr lang="en-US" b="1" dirty="0">
                <a:latin typeface="Arial" panose="020B0604020202020204" pitchFamily="34" charset="0"/>
                <a:cs typeface="Arial" panose="020B0604020202020204" pitchFamily="34" charset="0"/>
              </a:rPr>
              <a:t>prune</a:t>
            </a:r>
            <a:r>
              <a:rPr lang="en-US" dirty="0">
                <a:latin typeface="Arial" panose="020B0604020202020204" pitchFamily="34" charset="0"/>
                <a:cs typeface="Arial" panose="020B0604020202020204" pitchFamily="34" charset="0"/>
              </a:rPr>
              <a:t> the context window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open ai </a:t>
            </a:r>
            <a:r>
              <a:rPr lang="en-US" b="1" dirty="0">
                <a:latin typeface="Arial" panose="020B0604020202020204" pitchFamily="34" charset="0"/>
                <a:cs typeface="Arial" panose="020B0604020202020204" pitchFamily="34" charset="0"/>
              </a:rPr>
              <a:t>custom GPT </a:t>
            </a:r>
            <a:r>
              <a:rPr lang="en-US" dirty="0">
                <a:latin typeface="Arial" panose="020B0604020202020204" pitchFamily="34" charset="0"/>
                <a:cs typeface="Arial" panose="020B0604020202020204" pitchFamily="34" charset="0"/>
              </a:rPr>
              <a:t>product attempts to automate  </a:t>
            </a:r>
            <a:r>
              <a:rPr lang="en-US" b="1" dirty="0">
                <a:latin typeface="Arial" panose="020B0604020202020204" pitchFamily="34" charset="0"/>
                <a:cs typeface="Arial" panose="020B0604020202020204" pitchFamily="34" charset="0"/>
              </a:rPr>
              <a:t>pruning process</a:t>
            </a:r>
            <a:r>
              <a:rPr lang="en-US" dirty="0">
                <a:latin typeface="Arial" panose="020B0604020202020204" pitchFamily="34" charset="0"/>
                <a:cs typeface="Arial" panose="020B0604020202020204" pitchFamily="34" charset="0"/>
              </a:rPr>
              <a:t> using an </a:t>
            </a:r>
            <a:r>
              <a:rPr lang="en-US" b="1" dirty="0">
                <a:latin typeface="Arial" panose="020B0604020202020204" pitchFamily="34" charset="0"/>
                <a:cs typeface="Arial" panose="020B0604020202020204" pitchFamily="34" charset="0"/>
              </a:rPr>
              <a:t>elastic search</a:t>
            </a:r>
            <a:r>
              <a:rPr lang="en-US" dirty="0">
                <a:latin typeface="Arial" panose="020B0604020202020204" pitchFamily="34" charset="0"/>
                <a:cs typeface="Arial" panose="020B0604020202020204" pitchFamily="34" charset="0"/>
              </a:rPr>
              <a:t>. From experience, this does not work very well in practice</a:t>
            </a:r>
          </a:p>
        </p:txBody>
      </p:sp>
    </p:spTree>
    <p:extLst>
      <p:ext uri="{BB962C8B-B14F-4D97-AF65-F5344CB8AC3E}">
        <p14:creationId xmlns:p14="http://schemas.microsoft.com/office/powerpoint/2010/main" val="3645186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2ED283-C852-21D6-23BF-6EF06F05015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Agenda</a:t>
            </a:r>
          </a:p>
        </p:txBody>
      </p:sp>
      <p:sp>
        <p:nvSpPr>
          <p:cNvPr id="5" name="Content Placeholder 4">
            <a:extLst>
              <a:ext uri="{FF2B5EF4-FFF2-40B4-BE49-F238E27FC236}">
                <a16:creationId xmlns:a16="http://schemas.microsoft.com/office/drawing/2014/main" id="{F2BBE7E5-9B64-9834-9F7B-5E8B70D7599D}"/>
              </a:ext>
            </a:extLst>
          </p:cNvPr>
          <p:cNvSpPr>
            <a:spLocks noGrp="1"/>
          </p:cNvSpPr>
          <p:nvPr>
            <p:ph idx="1"/>
          </p:nvPr>
        </p:nvSpPr>
        <p:spPr>
          <a:xfrm>
            <a:off x="5878006" y="1990164"/>
            <a:ext cx="5061664" cy="995081"/>
          </a:xfrm>
          <a:solidFill>
            <a:schemeClr val="bg1"/>
          </a:solidFill>
        </p:spPr>
        <p:txBody>
          <a:bodyPr vert="horz" lIns="91440" tIns="45720" rIns="91440" bIns="45720" rtlCol="0">
            <a:noAutofit/>
          </a:bodyPr>
          <a:lstStyle/>
          <a:p>
            <a:pPr marL="0" indent="0">
              <a:buNone/>
            </a:pPr>
            <a:r>
              <a:rPr lang="en-US" sz="1600" dirty="0">
                <a:latin typeface="Arial" panose="020B0604020202020204" pitchFamily="34" charset="0"/>
                <a:cs typeface="Arial" panose="020B0604020202020204" pitchFamily="34" charset="0"/>
              </a:rPr>
              <a:t>Robodog: A comprehensive and portable tool designed to tokenize knowledge artefacts and interact with large language models</a:t>
            </a:r>
          </a:p>
        </p:txBody>
      </p:sp>
      <p:sp>
        <p:nvSpPr>
          <p:cNvPr id="2" name="Content Placeholder 4">
            <a:extLst>
              <a:ext uri="{FF2B5EF4-FFF2-40B4-BE49-F238E27FC236}">
                <a16:creationId xmlns:a16="http://schemas.microsoft.com/office/drawing/2014/main" id="{47CEA0C2-3168-F384-30BD-CFC7DC352556}"/>
              </a:ext>
            </a:extLst>
          </p:cNvPr>
          <p:cNvSpPr txBox="1">
            <a:spLocks/>
          </p:cNvSpPr>
          <p:nvPr/>
        </p:nvSpPr>
        <p:spPr>
          <a:xfrm>
            <a:off x="838200" y="2884422"/>
            <a:ext cx="4660474" cy="35184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6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Machine learning (ML) vs. artificial intelligence (AI) vs. artificial general intelligence (AGI) vs non-human intelligence (NHI)</a:t>
            </a:r>
          </a:p>
          <a:p>
            <a:r>
              <a:rPr lang="en-US" sz="1400" dirty="0">
                <a:latin typeface="Arial" panose="020B0604020202020204" pitchFamily="34" charset="0"/>
                <a:cs typeface="Arial" panose="020B0604020202020204" pitchFamily="34" charset="0"/>
              </a:rPr>
              <a:t>Large language models (LLMs)</a:t>
            </a:r>
          </a:p>
          <a:p>
            <a:r>
              <a:rPr lang="en-US" sz="1400" dirty="0">
                <a:latin typeface="Arial" panose="020B0604020202020204" pitchFamily="34" charset="0"/>
                <a:cs typeface="Arial" panose="020B0604020202020204" pitchFamily="34" charset="0"/>
              </a:rPr>
              <a:t>Limitations of LLMs</a:t>
            </a:r>
          </a:p>
          <a:p>
            <a:r>
              <a:rPr lang="en-US" sz="1400" dirty="0">
                <a:latin typeface="Arial" panose="020B0604020202020204" pitchFamily="34" charset="0"/>
                <a:cs typeface="Arial" panose="020B0604020202020204" pitchFamily="34" charset="0"/>
              </a:rPr>
              <a:t>Self-awareness as a crucial aspect in the transition from AI to AGI</a:t>
            </a:r>
          </a:p>
          <a:p>
            <a:r>
              <a:rPr lang="en-US" sz="1400" dirty="0">
                <a:latin typeface="Arial" panose="020B0604020202020204" pitchFamily="34" charset="0"/>
                <a:cs typeface="Arial" panose="020B0604020202020204" pitchFamily="34" charset="0"/>
              </a:rPr>
              <a:t>Path to AGI</a:t>
            </a:r>
          </a:p>
          <a:p>
            <a:r>
              <a:rPr lang="en-US" sz="1400" dirty="0">
                <a:latin typeface="Arial" panose="020B0604020202020204" pitchFamily="34" charset="0"/>
                <a:cs typeface="Arial" panose="020B0604020202020204" pitchFamily="34" charset="0"/>
              </a:rPr>
              <a:t>The need for specialized AI chips</a:t>
            </a:r>
          </a:p>
          <a:p>
            <a:r>
              <a:rPr lang="en-US" sz="1400" dirty="0">
                <a:latin typeface="Arial" panose="020B0604020202020204" pitchFamily="34" charset="0"/>
                <a:cs typeface="Arial" panose="020B0604020202020204" pitchFamily="34" charset="0"/>
              </a:rPr>
              <a:t>Tech diplomacy and the impact on AI/AGI evolution</a:t>
            </a:r>
          </a:p>
          <a:p>
            <a:r>
              <a:rPr lang="en-US" sz="1400" dirty="0">
                <a:latin typeface="Arial" panose="020B0604020202020204" pitchFamily="34" charset="0"/>
                <a:cs typeface="Arial" panose="020B0604020202020204" pitchFamily="34" charset="0"/>
              </a:rPr>
              <a:t>Worst case scenarios</a:t>
            </a:r>
          </a:p>
        </p:txBody>
      </p:sp>
      <p:sp>
        <p:nvSpPr>
          <p:cNvPr id="3" name="Content Placeholder 4">
            <a:extLst>
              <a:ext uri="{FF2B5EF4-FFF2-40B4-BE49-F238E27FC236}">
                <a16:creationId xmlns:a16="http://schemas.microsoft.com/office/drawing/2014/main" id="{18E65938-A256-2BD0-841A-5DB6A98D6A40}"/>
              </a:ext>
            </a:extLst>
          </p:cNvPr>
          <p:cNvSpPr txBox="1">
            <a:spLocks/>
          </p:cNvSpPr>
          <p:nvPr/>
        </p:nvSpPr>
        <p:spPr>
          <a:xfrm>
            <a:off x="5878006" y="2879098"/>
            <a:ext cx="5061664" cy="35058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Why create Robodog</a:t>
            </a:r>
          </a:p>
          <a:p>
            <a:r>
              <a:rPr lang="en-US" sz="1400" dirty="0">
                <a:latin typeface="Arial" panose="020B0604020202020204" pitchFamily="34" charset="0"/>
                <a:cs typeface="Arial" panose="020B0604020202020204" pitchFamily="34" charset="0"/>
              </a:rPr>
              <a:t>Knowledge artifacts</a:t>
            </a:r>
          </a:p>
          <a:p>
            <a:r>
              <a:rPr lang="en-US" sz="1400" dirty="0">
                <a:latin typeface="Arial" panose="020B0604020202020204" pitchFamily="34" charset="0"/>
                <a:cs typeface="Arial" panose="020B0604020202020204" pitchFamily="34" charset="0"/>
              </a:rPr>
              <a:t>How Robodog works</a:t>
            </a:r>
          </a:p>
          <a:p>
            <a:r>
              <a:rPr lang="en-US" sz="1400" dirty="0">
                <a:latin typeface="Arial" panose="020B0604020202020204" pitchFamily="34" charset="0"/>
                <a:cs typeface="Arial" panose="020B0604020202020204" pitchFamily="34" charset="0"/>
              </a:rPr>
              <a:t>Knowledge artifacts vs. context window </a:t>
            </a:r>
          </a:p>
          <a:p>
            <a:r>
              <a:rPr lang="en-US" sz="1400" dirty="0">
                <a:latin typeface="Arial" panose="020B0604020202020204" pitchFamily="34" charset="0"/>
                <a:cs typeface="Arial" panose="020B0604020202020204" pitchFamily="34" charset="0"/>
              </a:rPr>
              <a:t>Robodog features</a:t>
            </a:r>
          </a:p>
          <a:p>
            <a:r>
              <a:rPr lang="en-US" sz="1400" dirty="0">
                <a:latin typeface="Arial" panose="020B0604020202020204" pitchFamily="34" charset="0"/>
                <a:cs typeface="Arial" panose="020B0604020202020204" pitchFamily="34" charset="0"/>
              </a:rPr>
              <a:t>Separation of concerns</a:t>
            </a:r>
          </a:p>
          <a:p>
            <a:r>
              <a:rPr lang="en-US" sz="1400" dirty="0">
                <a:latin typeface="Arial" panose="020B0604020202020204" pitchFamily="34" charset="0"/>
                <a:cs typeface="Arial" panose="020B0604020202020204" pitchFamily="34" charset="0"/>
              </a:rPr>
              <a:t>Robodog Roadmap</a:t>
            </a:r>
          </a:p>
          <a:p>
            <a:r>
              <a:rPr lang="en-US" sz="1400" dirty="0">
                <a:latin typeface="Arial" panose="020B0604020202020204" pitchFamily="34" charset="0"/>
                <a:cs typeface="Arial" panose="020B0604020202020204" pitchFamily="34" charset="0"/>
              </a:rPr>
              <a:t>Robodog formats</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C0A5E847-9134-91EE-33E6-48D63B6F2E84}"/>
              </a:ext>
            </a:extLst>
          </p:cNvPr>
          <p:cNvSpPr txBox="1">
            <a:spLocks/>
          </p:cNvSpPr>
          <p:nvPr/>
        </p:nvSpPr>
        <p:spPr>
          <a:xfrm>
            <a:off x="1022307" y="1990164"/>
            <a:ext cx="4476367" cy="995081"/>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Arial" panose="020B0604020202020204" pitchFamily="34" charset="0"/>
                <a:cs typeface="Arial" panose="020B0604020202020204" pitchFamily="34" charset="0"/>
              </a:rPr>
              <a:t>Self-awareness and the limitations of artificial intelligence in the journey to artificial general intelligence</a:t>
            </a:r>
          </a:p>
        </p:txBody>
      </p:sp>
      <p:sp>
        <p:nvSpPr>
          <p:cNvPr id="7" name="Content Placeholder 4">
            <a:extLst>
              <a:ext uri="{FF2B5EF4-FFF2-40B4-BE49-F238E27FC236}">
                <a16:creationId xmlns:a16="http://schemas.microsoft.com/office/drawing/2014/main" id="{99D1F04F-751D-12D7-DD64-531771EF93FD}"/>
              </a:ext>
            </a:extLst>
          </p:cNvPr>
          <p:cNvSpPr txBox="1">
            <a:spLocks/>
          </p:cNvSpPr>
          <p:nvPr/>
        </p:nvSpPr>
        <p:spPr>
          <a:xfrm>
            <a:off x="1022307" y="1558859"/>
            <a:ext cx="4476367" cy="436628"/>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rial" panose="020B0604020202020204" pitchFamily="34" charset="0"/>
                <a:cs typeface="Arial" panose="020B0604020202020204" pitchFamily="34" charset="0"/>
              </a:rPr>
              <a:t>Part One</a:t>
            </a:r>
          </a:p>
        </p:txBody>
      </p:sp>
      <p:sp>
        <p:nvSpPr>
          <p:cNvPr id="8" name="Content Placeholder 4">
            <a:extLst>
              <a:ext uri="{FF2B5EF4-FFF2-40B4-BE49-F238E27FC236}">
                <a16:creationId xmlns:a16="http://schemas.microsoft.com/office/drawing/2014/main" id="{43C19590-0165-2723-27FF-C96EE0510390}"/>
              </a:ext>
            </a:extLst>
          </p:cNvPr>
          <p:cNvSpPr txBox="1">
            <a:spLocks/>
          </p:cNvSpPr>
          <p:nvPr/>
        </p:nvSpPr>
        <p:spPr>
          <a:xfrm>
            <a:off x="5878006" y="1553536"/>
            <a:ext cx="4476367" cy="436628"/>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rial" panose="020B0604020202020204" pitchFamily="34" charset="0"/>
                <a:cs typeface="Arial" panose="020B0604020202020204" pitchFamily="34" charset="0"/>
              </a:rPr>
              <a:t>Part Two</a:t>
            </a:r>
          </a:p>
        </p:txBody>
      </p:sp>
    </p:spTree>
    <p:extLst>
      <p:ext uri="{BB962C8B-B14F-4D97-AF65-F5344CB8AC3E}">
        <p14:creationId xmlns:p14="http://schemas.microsoft.com/office/powerpoint/2010/main" val="1985705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C578A-B66C-1E69-6F2A-B6FDCFB4AF19}"/>
              </a:ext>
            </a:extLst>
          </p:cNvPr>
          <p:cNvPicPr>
            <a:picLocks noChangeAspect="1"/>
          </p:cNvPicPr>
          <p:nvPr/>
        </p:nvPicPr>
        <p:blipFill>
          <a:blip r:embed="rId2"/>
          <a:stretch>
            <a:fillRect/>
          </a:stretch>
        </p:blipFill>
        <p:spPr>
          <a:xfrm>
            <a:off x="2044205" y="0"/>
            <a:ext cx="10147795"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3135962" cy="1378225"/>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Robodog Features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5221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Separation of Concerns</a:t>
            </a:r>
            <a:endParaRPr lang="en-US" dirty="0"/>
          </a:p>
        </p:txBody>
      </p:sp>
      <p:pic>
        <p:nvPicPr>
          <p:cNvPr id="3" name="Picture 2">
            <a:extLst>
              <a:ext uri="{FF2B5EF4-FFF2-40B4-BE49-F238E27FC236}">
                <a16:creationId xmlns:a16="http://schemas.microsoft.com/office/drawing/2014/main" id="{B20A9D4F-53E7-314D-10BB-111D47540094}"/>
              </a:ext>
            </a:extLst>
          </p:cNvPr>
          <p:cNvPicPr>
            <a:picLocks noChangeAspect="1"/>
          </p:cNvPicPr>
          <p:nvPr/>
        </p:nvPicPr>
        <p:blipFill>
          <a:blip r:embed="rId2"/>
          <a:stretch>
            <a:fillRect/>
          </a:stretch>
        </p:blipFill>
        <p:spPr>
          <a:xfrm>
            <a:off x="0" y="1192117"/>
            <a:ext cx="12192000" cy="5731065"/>
          </a:xfrm>
          <a:prstGeom prst="rect">
            <a:avLst/>
          </a:prstGeom>
        </p:spPr>
      </p:pic>
    </p:spTree>
    <p:extLst>
      <p:ext uri="{BB962C8B-B14F-4D97-AF65-F5344CB8AC3E}">
        <p14:creationId xmlns:p14="http://schemas.microsoft.com/office/powerpoint/2010/main" val="3786343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EF14A7-AB09-1228-0838-8E7D49E5A551}"/>
              </a:ext>
            </a:extLst>
          </p:cNvPr>
          <p:cNvPicPr>
            <a:picLocks noChangeAspect="1"/>
          </p:cNvPicPr>
          <p:nvPr/>
        </p:nvPicPr>
        <p:blipFill>
          <a:blip r:embed="rId2"/>
          <a:stretch>
            <a:fillRect/>
          </a:stretch>
        </p:blipFill>
        <p:spPr>
          <a:xfrm>
            <a:off x="0" y="0"/>
            <a:ext cx="9567406"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Robodog Roadmap</a:t>
            </a:r>
            <a:endParaRPr lang="en-US" dirty="0"/>
          </a:p>
        </p:txBody>
      </p:sp>
      <p:pic>
        <p:nvPicPr>
          <p:cNvPr id="7170" name="Picture 2">
            <a:extLst>
              <a:ext uri="{FF2B5EF4-FFF2-40B4-BE49-F238E27FC236}">
                <a16:creationId xmlns:a16="http://schemas.microsoft.com/office/drawing/2014/main" id="{D5718DB1-8A8A-A195-EE62-8C98209AE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7861" y="4963814"/>
            <a:ext cx="3041168" cy="189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16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9557-60BA-78C9-AE54-BD45C4917AA4}"/>
              </a:ext>
            </a:extLst>
          </p:cNvPr>
          <p:cNvSpPr>
            <a:spLocks noGrp="1"/>
          </p:cNvSpPr>
          <p:nvPr>
            <p:ph type="title"/>
          </p:nvPr>
        </p:nvSpPr>
        <p:spPr>
          <a:xfrm>
            <a:off x="0" y="0"/>
            <a:ext cx="10515600" cy="629957"/>
          </a:xfrm>
        </p:spPr>
        <p:txBody>
          <a:bodyPr>
            <a:normAutofit fontScale="90000"/>
          </a:bodyPr>
          <a:lstStyle/>
          <a:p>
            <a:r>
              <a:rPr lang="en-US" dirty="0">
                <a:latin typeface="Arial" panose="020B0604020202020204" pitchFamily="34" charset="0"/>
                <a:cs typeface="Arial" panose="020B0604020202020204" pitchFamily="34" charset="0"/>
              </a:rPr>
              <a:t>Robodog Formats</a:t>
            </a:r>
          </a:p>
        </p:txBody>
      </p:sp>
      <p:pic>
        <p:nvPicPr>
          <p:cNvPr id="5" name="Picture 4">
            <a:extLst>
              <a:ext uri="{FF2B5EF4-FFF2-40B4-BE49-F238E27FC236}">
                <a16:creationId xmlns:a16="http://schemas.microsoft.com/office/drawing/2014/main" id="{DF871C4A-E19C-92C0-88CC-3EE0C4C3017F}"/>
              </a:ext>
            </a:extLst>
          </p:cNvPr>
          <p:cNvPicPr>
            <a:picLocks noChangeAspect="1"/>
          </p:cNvPicPr>
          <p:nvPr/>
        </p:nvPicPr>
        <p:blipFill>
          <a:blip r:embed="rId2"/>
          <a:stretch>
            <a:fillRect/>
          </a:stretch>
        </p:blipFill>
        <p:spPr>
          <a:xfrm>
            <a:off x="98611" y="629957"/>
            <a:ext cx="2970413" cy="2799043"/>
          </a:xfrm>
          <a:prstGeom prst="rect">
            <a:avLst/>
          </a:prstGeom>
        </p:spPr>
      </p:pic>
      <p:sp>
        <p:nvSpPr>
          <p:cNvPr id="9" name="TextBox 8">
            <a:extLst>
              <a:ext uri="{FF2B5EF4-FFF2-40B4-BE49-F238E27FC236}">
                <a16:creationId xmlns:a16="http://schemas.microsoft.com/office/drawing/2014/main" id="{2CDD31FA-010D-7B79-B6D2-9D7EF1F6DD87}"/>
              </a:ext>
            </a:extLst>
          </p:cNvPr>
          <p:cNvSpPr txBox="1"/>
          <p:nvPr/>
        </p:nvSpPr>
        <p:spPr>
          <a:xfrm>
            <a:off x="98611" y="3429000"/>
            <a:ext cx="2970413" cy="369332"/>
          </a:xfrm>
          <a:prstGeom prst="rect">
            <a:avLst/>
          </a:prstGeom>
          <a:noFill/>
        </p:spPr>
        <p:txBody>
          <a:bodyPr wrap="square" rtlCol="0">
            <a:spAutoFit/>
          </a:bodyPr>
          <a:lstStyle/>
          <a:p>
            <a:r>
              <a:rPr lang="en-US" dirty="0"/>
              <a:t>HTML Bundle</a:t>
            </a:r>
          </a:p>
        </p:txBody>
      </p:sp>
      <p:pic>
        <p:nvPicPr>
          <p:cNvPr id="13" name="Picture 12">
            <a:extLst>
              <a:ext uri="{FF2B5EF4-FFF2-40B4-BE49-F238E27FC236}">
                <a16:creationId xmlns:a16="http://schemas.microsoft.com/office/drawing/2014/main" id="{2E6FE966-A3FE-2E6E-4ECC-36587BEC5940}"/>
              </a:ext>
            </a:extLst>
          </p:cNvPr>
          <p:cNvPicPr>
            <a:picLocks noChangeAspect="1"/>
          </p:cNvPicPr>
          <p:nvPr/>
        </p:nvPicPr>
        <p:blipFill>
          <a:blip r:embed="rId3"/>
          <a:stretch>
            <a:fillRect/>
          </a:stretch>
        </p:blipFill>
        <p:spPr>
          <a:xfrm>
            <a:off x="3291078" y="629957"/>
            <a:ext cx="2955534" cy="2799043"/>
          </a:xfrm>
          <a:prstGeom prst="rect">
            <a:avLst/>
          </a:prstGeom>
        </p:spPr>
      </p:pic>
      <p:sp>
        <p:nvSpPr>
          <p:cNvPr id="14" name="TextBox 13">
            <a:extLst>
              <a:ext uri="{FF2B5EF4-FFF2-40B4-BE49-F238E27FC236}">
                <a16:creationId xmlns:a16="http://schemas.microsoft.com/office/drawing/2014/main" id="{78E21E22-7282-FFB4-CD50-63248AC4D049}"/>
              </a:ext>
            </a:extLst>
          </p:cNvPr>
          <p:cNvSpPr txBox="1"/>
          <p:nvPr/>
        </p:nvSpPr>
        <p:spPr>
          <a:xfrm>
            <a:off x="3291078" y="3417332"/>
            <a:ext cx="2955534" cy="369332"/>
          </a:xfrm>
          <a:prstGeom prst="rect">
            <a:avLst/>
          </a:prstGeom>
          <a:noFill/>
        </p:spPr>
        <p:txBody>
          <a:bodyPr wrap="square" rtlCol="0">
            <a:spAutoFit/>
          </a:bodyPr>
          <a:lstStyle/>
          <a:p>
            <a:r>
              <a:rPr lang="en-US" dirty="0"/>
              <a:t>Web</a:t>
            </a:r>
          </a:p>
        </p:txBody>
      </p:sp>
      <p:pic>
        <p:nvPicPr>
          <p:cNvPr id="1026" name="Picture 2">
            <a:extLst>
              <a:ext uri="{FF2B5EF4-FFF2-40B4-BE49-F238E27FC236}">
                <a16:creationId xmlns:a16="http://schemas.microsoft.com/office/drawing/2014/main" id="{58770394-4C76-97DD-B4BD-94DC6D3E80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0780" y="629957"/>
            <a:ext cx="1821579" cy="394447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08BA661-4404-4ED4-FE3C-5E4E8DE3FD47}"/>
              </a:ext>
            </a:extLst>
          </p:cNvPr>
          <p:cNvSpPr txBox="1"/>
          <p:nvPr/>
        </p:nvSpPr>
        <p:spPr>
          <a:xfrm>
            <a:off x="6770780" y="4574428"/>
            <a:ext cx="1821579" cy="369332"/>
          </a:xfrm>
          <a:prstGeom prst="rect">
            <a:avLst/>
          </a:prstGeom>
          <a:noFill/>
        </p:spPr>
        <p:txBody>
          <a:bodyPr wrap="square" rtlCol="0">
            <a:spAutoFit/>
          </a:bodyPr>
          <a:lstStyle/>
          <a:p>
            <a:r>
              <a:rPr lang="en-US" dirty="0"/>
              <a:t>Android App</a:t>
            </a:r>
          </a:p>
        </p:txBody>
      </p:sp>
      <p:pic>
        <p:nvPicPr>
          <p:cNvPr id="17" name="Picture 16">
            <a:extLst>
              <a:ext uri="{FF2B5EF4-FFF2-40B4-BE49-F238E27FC236}">
                <a16:creationId xmlns:a16="http://schemas.microsoft.com/office/drawing/2014/main" id="{89EE0FFF-9C20-B020-01A2-D56982434201}"/>
              </a:ext>
            </a:extLst>
          </p:cNvPr>
          <p:cNvPicPr>
            <a:picLocks noChangeAspect="1"/>
          </p:cNvPicPr>
          <p:nvPr/>
        </p:nvPicPr>
        <p:blipFill>
          <a:blip r:embed="rId5"/>
          <a:stretch>
            <a:fillRect/>
          </a:stretch>
        </p:blipFill>
        <p:spPr>
          <a:xfrm>
            <a:off x="9116527" y="611716"/>
            <a:ext cx="2581635" cy="962159"/>
          </a:xfrm>
          <a:prstGeom prst="rect">
            <a:avLst/>
          </a:prstGeom>
        </p:spPr>
      </p:pic>
      <p:sp>
        <p:nvSpPr>
          <p:cNvPr id="20" name="TextBox 19">
            <a:extLst>
              <a:ext uri="{FF2B5EF4-FFF2-40B4-BE49-F238E27FC236}">
                <a16:creationId xmlns:a16="http://schemas.microsoft.com/office/drawing/2014/main" id="{D478566A-03C4-1A03-3D74-6E58C719E9BD}"/>
              </a:ext>
            </a:extLst>
          </p:cNvPr>
          <p:cNvSpPr txBox="1"/>
          <p:nvPr/>
        </p:nvSpPr>
        <p:spPr>
          <a:xfrm>
            <a:off x="9116526" y="1573875"/>
            <a:ext cx="2581636" cy="369332"/>
          </a:xfrm>
          <a:prstGeom prst="rect">
            <a:avLst/>
          </a:prstGeom>
          <a:noFill/>
        </p:spPr>
        <p:txBody>
          <a:bodyPr wrap="square" rtlCol="0">
            <a:spAutoFit/>
          </a:bodyPr>
          <a:lstStyle/>
          <a:p>
            <a:r>
              <a:rPr lang="en-US" dirty="0"/>
              <a:t>NPM Packages</a:t>
            </a:r>
          </a:p>
        </p:txBody>
      </p:sp>
    </p:spTree>
    <p:extLst>
      <p:ext uri="{BB962C8B-B14F-4D97-AF65-F5344CB8AC3E}">
        <p14:creationId xmlns:p14="http://schemas.microsoft.com/office/powerpoint/2010/main" val="1889561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t>Appendix</a:t>
            </a:r>
            <a:endParaRPr lang="en-US" dirty="0"/>
          </a:p>
        </p:txBody>
      </p:sp>
      <p:sp>
        <p:nvSpPr>
          <p:cNvPr id="3" name="Text Placeholder 2">
            <a:extLst>
              <a:ext uri="{FF2B5EF4-FFF2-40B4-BE49-F238E27FC236}">
                <a16:creationId xmlns:a16="http://schemas.microsoft.com/office/drawing/2014/main" id="{FC9C5A46-640A-66DF-C58B-413E1521EE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6912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theory of mind </a:t>
            </a:r>
            <a:r>
              <a:rPr lang="en-US" sz="1800" dirty="0">
                <a:latin typeface="Arial" panose="020B0604020202020204" pitchFamily="34" charset="0"/>
                <a:cs typeface="Arial" panose="020B0604020202020204" pitchFamily="34" charset="0"/>
              </a:rPr>
              <a:t>suggests that self-awareness stems from our ability to comprehend that others have different experiences and thoughts.  </a:t>
            </a:r>
            <a:r>
              <a:rPr lang="en-US" sz="1800" i="1" dirty="0">
                <a:latin typeface="Arial" panose="020B0604020202020204" pitchFamily="34" charset="0"/>
                <a:cs typeface="Arial" panose="020B0604020202020204" pitchFamily="34" charset="0"/>
              </a:rPr>
              <a:t>This theory could map to AGI only.</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protagonist theory </a:t>
            </a:r>
            <a:r>
              <a:rPr lang="en-US" sz="1800" dirty="0">
                <a:latin typeface="Arial" panose="020B0604020202020204" pitchFamily="34" charset="0"/>
                <a:cs typeface="Arial" panose="020B0604020202020204" pitchFamily="34" charset="0"/>
              </a:rPr>
              <a:t>proposes that we see ourselves as the central character in our life's narrative, which leads to self-awareness. </a:t>
            </a:r>
            <a:r>
              <a:rPr lang="en-US" sz="1800" i="1" dirty="0">
                <a:latin typeface="Arial" panose="020B0604020202020204" pitchFamily="34" charset="0"/>
                <a:cs typeface="Arial" panose="020B0604020202020204" pitchFamily="34" charset="0"/>
              </a:rPr>
              <a:t>This theory could map to AI and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b="1" dirty="0">
                <a:latin typeface="Arial" panose="020B0604020202020204" pitchFamily="34" charset="0"/>
                <a:cs typeface="Arial" panose="020B0604020202020204" pitchFamily="34" charset="0"/>
              </a:rPr>
              <a:t>The emergent self-theory </a:t>
            </a:r>
            <a:r>
              <a:rPr lang="en-US" sz="1800" dirty="0">
                <a:latin typeface="Arial" panose="020B0604020202020204" pitchFamily="34" charset="0"/>
                <a:cs typeface="Arial" panose="020B0604020202020204" pitchFamily="34" charset="0"/>
              </a:rPr>
              <a:t>implies that self-awareness evolves from our interactions and relationships with others. </a:t>
            </a:r>
            <a:r>
              <a:rPr lang="en-US" sz="1800" i="1" dirty="0">
                <a:latin typeface="Arial" panose="020B0604020202020204" pitchFamily="34" charset="0"/>
                <a:cs typeface="Arial" panose="020B0604020202020204" pitchFamily="34" charset="0"/>
              </a:rPr>
              <a:t>This theory could be associated with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mirror test theory posits that self-awareness can be measured by an entity's ability to recognize itself in a mirror. This theory could fit between AI and AGI. </a:t>
            </a:r>
          </a:p>
          <a:p>
            <a:pPr marL="203195" indent="0">
              <a:buNone/>
            </a:pPr>
            <a:endParaRPr lang="en-US" sz="1800" dirty="0">
              <a:latin typeface="Arial" panose="020B0604020202020204" pitchFamily="34" charset="0"/>
              <a:cs typeface="Arial" panose="020B0604020202020204" pitchFamily="34" charset="0"/>
            </a:endParaRPr>
          </a:p>
          <a:p>
            <a:pPr marL="203195" indent="0">
              <a:buNone/>
            </a:pPr>
            <a:endParaRPr lang="en-US" sz="1800" dirty="0">
              <a:latin typeface="Arial" panose="020B0604020202020204" pitchFamily="34" charset="0"/>
              <a:cs typeface="Arial" panose="020B0604020202020204" pitchFamily="34" charset="0"/>
            </a:endParaRP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Theories of Self-Awareness</a:t>
            </a:r>
          </a:p>
        </p:txBody>
      </p:sp>
      <p:pic>
        <p:nvPicPr>
          <p:cNvPr id="2050" name="Picture 2">
            <a:extLst>
              <a:ext uri="{FF2B5EF4-FFF2-40B4-BE49-F238E27FC236}">
                <a16:creationId xmlns:a16="http://schemas.microsoft.com/office/drawing/2014/main" id="{580EFE89-3DEF-72A2-CD82-B90EA1500E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19" t="22511" r="5229" b="14390"/>
          <a:stretch/>
        </p:blipFill>
        <p:spPr bwMode="auto">
          <a:xfrm>
            <a:off x="6811972" y="1141467"/>
            <a:ext cx="5380027" cy="290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32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Part One</a:t>
            </a:r>
            <a:br>
              <a:rPr lang="en-US" b="1" dirty="0">
                <a:latin typeface="Arial" panose="020B0604020202020204" pitchFamily="34" charset="0"/>
                <a:cs typeface="Arial" panose="020B0604020202020204" pitchFamily="34" charset="0"/>
              </a:rPr>
            </a:br>
            <a:r>
              <a:rPr lang="en-US" sz="3600" b="1" dirty="0">
                <a:latin typeface="Arial" panose="020B0604020202020204" pitchFamily="34" charset="0"/>
                <a:cs typeface="Arial" panose="020B0604020202020204" pitchFamily="34" charset="0"/>
              </a:rPr>
              <a:t>Self-Awareness and the Limitations of Artificial Intelligence (AI) in the Journey to Artificial General Intelligence (AGI)</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9709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sz="3600" dirty="0"/>
              <a:t>Machine Learning (ML) vs Artificial Intelligence (AI) vs Artificial General Intelligence (AGI)</a:t>
            </a:r>
          </a:p>
        </p:txBody>
      </p:sp>
      <p:sp>
        <p:nvSpPr>
          <p:cNvPr id="347" name="Google Shape;347;p49"/>
          <p:cNvSpPr txBox="1">
            <a:spLocks noGrp="1"/>
          </p:cNvSpPr>
          <p:nvPr>
            <p:ph type="subTitle" idx="4294967295"/>
          </p:nvPr>
        </p:nvSpPr>
        <p:spPr>
          <a:xfrm>
            <a:off x="-1" y="1208972"/>
            <a:ext cx="7401117" cy="5584584"/>
          </a:xfrm>
          <a:prstGeom prst="rect">
            <a:avLst/>
          </a:prstGeom>
        </p:spPr>
        <p:txBody>
          <a:bodyPr spcFirstLastPara="1" vert="horz" wrap="square" lIns="121900" tIns="121900" rIns="121900" bIns="121900" rtlCol="0" anchor="t" anchorCtr="0">
            <a:noAutofit/>
          </a:bodyPr>
          <a:lstStyle/>
          <a:p>
            <a:pPr marL="0" indent="0">
              <a:lnSpc>
                <a:spcPct val="100000"/>
              </a:lnSpc>
              <a:spcBef>
                <a:spcPts val="0"/>
              </a:spcBef>
              <a:buNone/>
            </a:pPr>
            <a:r>
              <a:rPr lang="en-US" sz="1800" b="1" dirty="0">
                <a:latin typeface="Arial" panose="020B0604020202020204" pitchFamily="34" charset="0"/>
                <a:cs typeface="Arial" panose="020B0604020202020204" pitchFamily="34" charset="0"/>
              </a:rPr>
              <a:t>Machine Learning (ML) </a:t>
            </a:r>
            <a:r>
              <a:rPr lang="en-US" sz="1800" dirty="0">
                <a:latin typeface="Arial" panose="020B0604020202020204" pitchFamily="34" charset="0"/>
                <a:cs typeface="Arial" panose="020B0604020202020204" pitchFamily="34" charset="0"/>
              </a:rPr>
              <a:t>involves training models on data and then using these models to make predictions or decisions without being explicitly programmed to perform the task.</a:t>
            </a:r>
          </a:p>
          <a:p>
            <a:pPr marL="0" indent="0">
              <a:lnSpc>
                <a:spcPct val="100000"/>
              </a:lnSpc>
              <a:spcBef>
                <a:spcPts val="0"/>
              </a:spcBef>
              <a:buNone/>
            </a:pPr>
            <a:r>
              <a:rPr lang="en-US" sz="1800" dirty="0">
                <a:latin typeface="Arial" panose="020B0604020202020204" pitchFamily="34" charset="0"/>
                <a:cs typeface="Arial" panose="020B0604020202020204" pitchFamily="34" charset="0"/>
              </a:rPr>
              <a:t> </a:t>
            </a:r>
          </a:p>
          <a:p>
            <a:pPr marL="0" indent="0">
              <a:lnSpc>
                <a:spcPct val="100000"/>
              </a:lnSpc>
              <a:spcBef>
                <a:spcPts val="0"/>
              </a:spcBef>
              <a:buNone/>
            </a:pPr>
            <a:r>
              <a:rPr lang="en-US" sz="1800" b="1" dirty="0">
                <a:latin typeface="Arial" panose="020B0604020202020204" pitchFamily="34" charset="0"/>
                <a:cs typeface="Arial" panose="020B0604020202020204" pitchFamily="34" charset="0"/>
              </a:rPr>
              <a:t>Artificial Intelligence (AI) </a:t>
            </a:r>
            <a:r>
              <a:rPr lang="en-US" sz="1800" dirty="0">
                <a:latin typeface="Arial" panose="020B0604020202020204" pitchFamily="34" charset="0"/>
                <a:cs typeface="Arial" panose="020B0604020202020204" pitchFamily="34" charset="0"/>
              </a:rPr>
              <a:t>can mimic human intelligence. AI can learn from experience, adjust to new inputs, and perform tasks that usually require human intelligence.</a:t>
            </a:r>
          </a:p>
          <a:p>
            <a:pPr marL="0" indent="0">
              <a:lnSpc>
                <a:spcPct val="100000"/>
              </a:lnSpc>
              <a:spcBef>
                <a:spcPts val="0"/>
              </a:spcBef>
              <a:buNone/>
            </a:pPr>
            <a:endParaRPr lang="en-US" sz="18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800" b="1" dirty="0">
                <a:latin typeface="Arial" panose="020B0604020202020204" pitchFamily="34" charset="0"/>
                <a:cs typeface="Arial" panose="020B0604020202020204" pitchFamily="34" charset="0"/>
              </a:rPr>
              <a:t>Artificial General Intelligence (AGI) </a:t>
            </a:r>
            <a:r>
              <a:rPr lang="en-US" sz="1800" dirty="0">
                <a:latin typeface="Arial" panose="020B0604020202020204" pitchFamily="34" charset="0"/>
                <a:cs typeface="Arial" panose="020B0604020202020204" pitchFamily="34" charset="0"/>
              </a:rPr>
              <a:t>machines have the ability to understand, learn, adapt, and implement knowledge in a broad range of tasks at a level equal to or beyond human capabilities.</a:t>
            </a:r>
          </a:p>
        </p:txBody>
      </p:sp>
      <p:pic>
        <p:nvPicPr>
          <p:cNvPr id="1029" name="Picture 5">
            <a:extLst>
              <a:ext uri="{FF2B5EF4-FFF2-40B4-BE49-F238E27FC236}">
                <a16:creationId xmlns:a16="http://schemas.microsoft.com/office/drawing/2014/main" id="{EB45F4B6-B100-E60F-F1B0-B11C4FD53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6485" y="1339825"/>
            <a:ext cx="4808185" cy="269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29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Large Language Model (LLM)</a:t>
            </a:r>
          </a:p>
        </p:txBody>
      </p:sp>
      <p:sp>
        <p:nvSpPr>
          <p:cNvPr id="347" name="Google Shape;347;p49"/>
          <p:cNvSpPr txBox="1">
            <a:spLocks noGrp="1"/>
          </p:cNvSpPr>
          <p:nvPr>
            <p:ph type="subTitle" idx="4294967295"/>
          </p:nvPr>
        </p:nvSpPr>
        <p:spPr>
          <a:xfrm>
            <a:off x="0" y="975769"/>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Large Language Model (LLM) </a:t>
            </a:r>
            <a:r>
              <a:rPr lang="en-US" sz="1800" dirty="0">
                <a:latin typeface="Arial" panose="020B0604020202020204" pitchFamily="34" charset="0"/>
                <a:cs typeface="Arial" panose="020B0604020202020204" pitchFamily="34" charset="0"/>
              </a:rPr>
              <a:t>fits within the realm of </a:t>
            </a:r>
            <a:r>
              <a:rPr lang="en-US" sz="1800" b="1" dirty="0">
                <a:latin typeface="Arial" panose="020B0604020202020204" pitchFamily="34" charset="0"/>
                <a:cs typeface="Arial" panose="020B0604020202020204" pitchFamily="34" charset="0"/>
              </a:rPr>
              <a:t>Machine Learning</a:t>
            </a:r>
            <a:r>
              <a:rPr lang="en-US" sz="1800" dirty="0">
                <a:latin typeface="Arial" panose="020B0604020202020204" pitchFamily="34" charset="0"/>
                <a:cs typeface="Arial" panose="020B0604020202020204" pitchFamily="34" charset="0"/>
              </a:rPr>
              <a:t> and </a:t>
            </a:r>
            <a:r>
              <a:rPr lang="en-US" sz="1800" b="1" dirty="0">
                <a:latin typeface="Arial" panose="020B0604020202020204" pitchFamily="34" charset="0"/>
                <a:cs typeface="Arial" panose="020B0604020202020204" pitchFamily="34" charset="0"/>
              </a:rPr>
              <a:t>AI</a:t>
            </a:r>
            <a:r>
              <a:rPr lang="en-US" sz="1800" dirty="0">
                <a:latin typeface="Arial" panose="020B0604020202020204" pitchFamily="34" charset="0"/>
                <a:cs typeface="Arial" panose="020B0604020202020204" pitchFamily="34" charset="0"/>
              </a:rPr>
              <a:t>.</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LLMs are trained using machine learning techniques, specifically a type called deep learning.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They learn from large amounts of text data and build a statistical model that can generate human-like text.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Given that LLMs can generate responses or create content that mimics human-like text, they serve as an example of AI. They simulate a form of human intelligence, in this case, understanding and generating language.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While LLMs are impressive examples of AI, they do not fall under AGI. </a:t>
            </a:r>
          </a:p>
        </p:txBody>
      </p:sp>
      <p:pic>
        <p:nvPicPr>
          <p:cNvPr id="1027" name="Picture 3" descr="Silent Running en streaming et téléchargement">
            <a:extLst>
              <a:ext uri="{FF2B5EF4-FFF2-40B4-BE49-F238E27FC236}">
                <a16:creationId xmlns:a16="http://schemas.microsoft.com/office/drawing/2014/main" id="{7F2866C2-5C79-F289-8208-CD5AC450A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11"/>
          <a:stretch/>
        </p:blipFill>
        <p:spPr bwMode="auto">
          <a:xfrm>
            <a:off x="6682094" y="1577116"/>
            <a:ext cx="5199974" cy="342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26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271958-30B2-8003-F30E-609A0B79AD4F}"/>
              </a:ext>
            </a:extLst>
          </p:cNvPr>
          <p:cNvPicPr>
            <a:picLocks noChangeAspect="1"/>
          </p:cNvPicPr>
          <p:nvPr/>
        </p:nvPicPr>
        <p:blipFill>
          <a:blip r:embed="rId2"/>
          <a:stretch>
            <a:fillRect/>
          </a:stretch>
        </p:blipFill>
        <p:spPr>
          <a:xfrm>
            <a:off x="653590" y="0"/>
            <a:ext cx="10884819" cy="6858000"/>
          </a:xfrm>
          <a:prstGeom prst="rect">
            <a:avLst/>
          </a:prstGeom>
        </p:spPr>
      </p:pic>
      <p:pic>
        <p:nvPicPr>
          <p:cNvPr id="1026" name="Picture 2">
            <a:extLst>
              <a:ext uri="{FF2B5EF4-FFF2-40B4-BE49-F238E27FC236}">
                <a16:creationId xmlns:a16="http://schemas.microsoft.com/office/drawing/2014/main" id="{A6070E4B-7D91-C7AB-5E30-9865527BC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1166" y="601418"/>
            <a:ext cx="1088755" cy="106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072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Limitations of Large Language Models</a:t>
            </a:r>
          </a:p>
        </p:txBody>
      </p:sp>
      <p:sp>
        <p:nvSpPr>
          <p:cNvPr id="347" name="Google Shape;347;p49"/>
          <p:cNvSpPr txBox="1">
            <a:spLocks noGrp="1"/>
          </p:cNvSpPr>
          <p:nvPr>
            <p:ph type="subTitle" idx="4294967295"/>
          </p:nvPr>
        </p:nvSpPr>
        <p:spPr>
          <a:xfrm>
            <a:off x="0" y="1325574"/>
            <a:ext cx="6419212" cy="4455398"/>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2400" dirty="0">
                <a:latin typeface="Arial" panose="020B0604020202020204" pitchFamily="34" charset="0"/>
                <a:cs typeface="Arial" panose="020B0604020202020204" pitchFamily="34" charset="0"/>
              </a:rPr>
              <a:t>Language models like GPT can generate human-like text but </a:t>
            </a:r>
            <a:r>
              <a:rPr lang="en-US" sz="2400" b="1" dirty="0">
                <a:latin typeface="Arial" panose="020B0604020202020204" pitchFamily="34" charset="0"/>
                <a:cs typeface="Arial" panose="020B0604020202020204" pitchFamily="34" charset="0"/>
              </a:rPr>
              <a:t>don't truly understand the content</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These models are heavily dependent on the </a:t>
            </a:r>
            <a:r>
              <a:rPr lang="en-US" sz="2400" b="1" dirty="0">
                <a:latin typeface="Arial" panose="020B0604020202020204" pitchFamily="34" charset="0"/>
                <a:cs typeface="Arial" panose="020B0604020202020204" pitchFamily="34" charset="0"/>
              </a:rPr>
              <a:t>quality</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nature</a:t>
            </a:r>
            <a:r>
              <a:rPr lang="en-US" sz="2400" dirty="0">
                <a:latin typeface="Arial" panose="020B0604020202020204" pitchFamily="34" charset="0"/>
                <a:cs typeface="Arial" panose="020B0604020202020204" pitchFamily="34" charset="0"/>
              </a:rPr>
              <a:t> of the </a:t>
            </a:r>
            <a:r>
              <a:rPr lang="en-US" sz="2400" b="1" dirty="0">
                <a:latin typeface="Arial" panose="020B0604020202020204" pitchFamily="34" charset="0"/>
                <a:cs typeface="Arial" panose="020B0604020202020204" pitchFamily="34" charset="0"/>
              </a:rPr>
              <a:t>input data</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Unlike humans, these models don't have </a:t>
            </a:r>
            <a:r>
              <a:rPr lang="en-US" sz="2400" b="1" dirty="0">
                <a:latin typeface="Arial" panose="020B0604020202020204" pitchFamily="34" charset="0"/>
                <a:cs typeface="Arial" panose="020B0604020202020204" pitchFamily="34" charset="0"/>
              </a:rPr>
              <a:t>self-awareness or consciousness</a:t>
            </a:r>
            <a:r>
              <a:rPr lang="en-US" sz="2400" dirty="0">
                <a:latin typeface="Arial" panose="020B0604020202020204" pitchFamily="34" charset="0"/>
                <a:cs typeface="Arial" panose="020B0604020202020204" pitchFamily="34" charset="0"/>
              </a:rPr>
              <a:t>.</a:t>
            </a:r>
          </a:p>
          <a:p>
            <a:pPr marL="203195" indent="0">
              <a:lnSpc>
                <a:spcPct val="100000"/>
              </a:lnSpc>
              <a:buNone/>
            </a:pPr>
            <a:endParaRPr lang="en-US" sz="2400" dirty="0">
              <a:latin typeface="Arial" panose="020B0604020202020204" pitchFamily="34" charset="0"/>
              <a:cs typeface="Arial" panose="020B0604020202020204" pitchFamily="34" charset="0"/>
            </a:endParaRPr>
          </a:p>
        </p:txBody>
      </p:sp>
      <p:pic>
        <p:nvPicPr>
          <p:cNvPr id="4098" name="Picture 2" descr="Resource - Silent Running: Film Guide - Into Film">
            <a:extLst>
              <a:ext uri="{FF2B5EF4-FFF2-40B4-BE49-F238E27FC236}">
                <a16:creationId xmlns:a16="http://schemas.microsoft.com/office/drawing/2014/main" id="{F661DFBE-75D0-253F-2899-9161286D0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212" y="1648739"/>
            <a:ext cx="5369177" cy="302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428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endParaRPr lang="en-US" sz="1800" dirty="0"/>
          </a:p>
          <a:p>
            <a:pPr marL="203195" indent="0">
              <a:buNone/>
            </a:pPr>
            <a:endParaRPr lang="en-US" sz="1800" dirty="0"/>
          </a:p>
        </p:txBody>
      </p:sp>
      <p:sp>
        <p:nvSpPr>
          <p:cNvPr id="355" name="Google Shape;355;p49"/>
          <p:cNvSpPr txBox="1">
            <a:spLocks noGrp="1"/>
          </p:cNvSpPr>
          <p:nvPr>
            <p:ph type="title" idx="4294967295"/>
          </p:nvPr>
        </p:nvSpPr>
        <p:spPr>
          <a:xfrm>
            <a:off x="0" y="1404524"/>
            <a:ext cx="6846749" cy="5370628"/>
          </a:xfrm>
          <a:prstGeom prst="rect">
            <a:avLst/>
          </a:prstGeom>
        </p:spPr>
        <p:txBody>
          <a:bodyPr spcFirstLastPara="1" vert="horz" wrap="square" lIns="121900" tIns="121900" rIns="121900" bIns="121900" rtlCol="0" anchor="t" anchorCtr="0">
            <a:noAutofit/>
          </a:bodyPr>
          <a:lstStyle/>
          <a:p>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theory of mind</a:t>
            </a:r>
            <a:r>
              <a:rPr lang="en-US" sz="2000" dirty="0">
                <a:latin typeface="Arial" panose="020B0604020202020204" pitchFamily="34" charset="0"/>
                <a:cs typeface="Arial" panose="020B0604020202020204" pitchFamily="34" charset="0"/>
              </a:rPr>
              <a:t>, the AGI should be programmed to understand and </a:t>
            </a:r>
            <a:r>
              <a:rPr lang="en-US" sz="2000" b="1" dirty="0">
                <a:latin typeface="Arial" panose="020B0604020202020204" pitchFamily="34" charset="0"/>
                <a:cs typeface="Arial" panose="020B0604020202020204" pitchFamily="34" charset="0"/>
              </a:rPr>
              <a:t>predict</a:t>
            </a:r>
            <a:r>
              <a:rPr lang="en-US" sz="2000" dirty="0">
                <a:latin typeface="Arial" panose="020B0604020202020204" pitchFamily="34" charset="0"/>
                <a:cs typeface="Arial" panose="020B0604020202020204" pitchFamily="34" charset="0"/>
              </a:rPr>
              <a:t> the </a:t>
            </a:r>
            <a:r>
              <a:rPr lang="en-US" sz="2000" b="1" dirty="0">
                <a:latin typeface="Arial" panose="020B0604020202020204" pitchFamily="34" charset="0"/>
                <a:cs typeface="Arial" panose="020B0604020202020204" pitchFamily="34" charset="0"/>
              </a:rPr>
              <a:t>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thoughts</a:t>
            </a:r>
            <a:r>
              <a:rPr lang="en-US" sz="2000" dirty="0">
                <a:latin typeface="Arial" panose="020B0604020202020204" pitchFamily="34" charset="0"/>
                <a:cs typeface="Arial" panose="020B0604020202020204" pitchFamily="34" charset="0"/>
              </a:rPr>
              <a:t> of other humans and other AGI systems.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map to AGI only.</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protagonist theory</a:t>
            </a:r>
            <a:r>
              <a:rPr lang="en-US" sz="2000" dirty="0">
                <a:latin typeface="Arial" panose="020B0604020202020204" pitchFamily="34" charset="0"/>
                <a:cs typeface="Arial" panose="020B0604020202020204" pitchFamily="34" charset="0"/>
              </a:rPr>
              <a:t>, the AI or AGI needs to </a:t>
            </a:r>
            <a:r>
              <a:rPr lang="en-US" sz="2000" b="1" dirty="0">
                <a:latin typeface="Arial" panose="020B0604020202020204" pitchFamily="34" charset="0"/>
                <a:cs typeface="Arial" panose="020B0604020202020204" pitchFamily="34" charset="0"/>
              </a:rPr>
              <a:t>perceive</a:t>
            </a:r>
            <a:r>
              <a:rPr lang="en-US" sz="2000" dirty="0">
                <a:latin typeface="Arial" panose="020B0604020202020204" pitchFamily="34" charset="0"/>
                <a:cs typeface="Arial" panose="020B0604020202020204" pitchFamily="34" charset="0"/>
              </a:rPr>
              <a:t> itself as the </a:t>
            </a:r>
            <a:r>
              <a:rPr lang="en-US" sz="2000" b="1" dirty="0">
                <a:latin typeface="Arial" panose="020B0604020202020204" pitchFamily="34" charset="0"/>
                <a:cs typeface="Arial" panose="020B0604020202020204" pitchFamily="34" charset="0"/>
              </a:rPr>
              <a:t>central character</a:t>
            </a:r>
            <a:r>
              <a:rPr lang="en-US" sz="2000" dirty="0">
                <a:latin typeface="Arial" panose="020B0604020202020204" pitchFamily="34" charset="0"/>
                <a:cs typeface="Arial" panose="020B0604020202020204" pitchFamily="34" charset="0"/>
              </a:rPr>
              <a:t> in its experiences.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map to AI and AGI.</a:t>
            </a:r>
            <a:r>
              <a:rPr lang="en-US" sz="2000" dirty="0">
                <a:latin typeface="Arial" panose="020B0604020202020204" pitchFamily="34" charset="0"/>
                <a:cs typeface="Arial" panose="020B0604020202020204" pitchFamily="34" charset="0"/>
              </a:rPr>
              <a:t>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emergent self-theory</a:t>
            </a:r>
            <a:r>
              <a:rPr lang="en-US" sz="2000" dirty="0">
                <a:latin typeface="Arial" panose="020B0604020202020204" pitchFamily="34" charset="0"/>
                <a:cs typeface="Arial" panose="020B0604020202020204" pitchFamily="34" charset="0"/>
              </a:rPr>
              <a:t>, the AGI might develop self-awareness through </a:t>
            </a:r>
            <a:r>
              <a:rPr lang="en-US" sz="2000" b="1" dirty="0">
                <a:latin typeface="Arial" panose="020B0604020202020204" pitchFamily="34" charset="0"/>
                <a:cs typeface="Arial" panose="020B0604020202020204" pitchFamily="34" charset="0"/>
              </a:rPr>
              <a:t>interactions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relationships</a:t>
            </a:r>
            <a:r>
              <a:rPr lang="en-US" sz="2000" dirty="0">
                <a:latin typeface="Arial" panose="020B0604020202020204" pitchFamily="34" charset="0"/>
                <a:cs typeface="Arial" panose="020B0604020202020204" pitchFamily="34" charset="0"/>
              </a:rPr>
              <a:t> with other entities.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be associated with AGI.</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mirror test theory</a:t>
            </a:r>
            <a:r>
              <a:rPr lang="en-US" sz="2000" dirty="0">
                <a:latin typeface="Arial" panose="020B0604020202020204" pitchFamily="34" charset="0"/>
                <a:cs typeface="Arial" panose="020B0604020202020204" pitchFamily="34" charset="0"/>
              </a:rPr>
              <a:t>, the AGI system needs to recognize itself and distinguish its actions and state from those of others.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This theory could fit between AI and AGI.</a:t>
            </a:r>
          </a:p>
        </p:txBody>
      </p:sp>
      <p:sp>
        <p:nvSpPr>
          <p:cNvPr id="3" name="Google Shape;355;p49">
            <a:extLst>
              <a:ext uri="{FF2B5EF4-FFF2-40B4-BE49-F238E27FC236}">
                <a16:creationId xmlns:a16="http://schemas.microsoft.com/office/drawing/2014/main" id="{1A3C4818-8FF9-0C7E-B8AC-8A45256B1A8F}"/>
              </a:ext>
            </a:extLst>
          </p:cNvPr>
          <p:cNvSpPr txBox="1">
            <a:spLocks/>
          </p:cNvSpPr>
          <p:nvPr/>
        </p:nvSpPr>
        <p:spPr>
          <a:xfrm>
            <a:off x="0" y="1"/>
            <a:ext cx="12192000" cy="155575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 make the transition from AI to AGI, self-awareness is a crucial aspect.</a:t>
            </a:r>
          </a:p>
        </p:txBody>
      </p:sp>
      <p:pic>
        <p:nvPicPr>
          <p:cNvPr id="6147" name="Picture 3" descr="Silent Running">
            <a:extLst>
              <a:ext uri="{FF2B5EF4-FFF2-40B4-BE49-F238E27FC236}">
                <a16:creationId xmlns:a16="http://schemas.microsoft.com/office/drawing/2014/main" id="{E6DD4F09-636A-C53D-C825-C265B8D23D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88" t="1481" r="13464" b="1037"/>
          <a:stretch/>
        </p:blipFill>
        <p:spPr bwMode="auto">
          <a:xfrm>
            <a:off x="6846749" y="1645521"/>
            <a:ext cx="5345251" cy="490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2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1453619"/>
            <a:ext cx="5913821" cy="3767738"/>
          </a:xfrm>
          <a:prstGeom prst="rect">
            <a:avLst/>
          </a:prstGeom>
        </p:spPr>
        <p:txBody>
          <a:bodyPr spcFirstLastPara="1" vert="horz" wrap="square" lIns="121900" tIns="121900" rIns="121900" bIns="121900" rtlCol="0" anchor="t" anchorCtr="0">
            <a:noAutofit/>
          </a:bodyPr>
          <a:lstStyle/>
          <a:p>
            <a:pPr marL="203195" indent="0">
              <a:buNone/>
            </a:pPr>
            <a:r>
              <a:rPr lang="en-US" sz="2133" b="1" dirty="0">
                <a:latin typeface="Arial" panose="020B0604020202020204" pitchFamily="34" charset="0"/>
                <a:cs typeface="Arial" panose="020B0604020202020204" pitchFamily="34" charset="0"/>
              </a:rPr>
              <a:t>Incremental Improvements: </a:t>
            </a:r>
            <a:r>
              <a:rPr lang="en-US" sz="2133" dirty="0">
                <a:latin typeface="Arial" panose="020B0604020202020204" pitchFamily="34" charset="0"/>
                <a:cs typeface="Arial" panose="020B0604020202020204" pitchFamily="34" charset="0"/>
              </a:rPr>
              <a:t>Continuous enhancements in AI models and techniques.   </a:t>
            </a:r>
          </a:p>
          <a:p>
            <a:pPr marL="203195" indent="0">
              <a:buNone/>
            </a:pPr>
            <a:endParaRPr lang="en-US" sz="2133" dirty="0">
              <a:latin typeface="Arial" panose="020B0604020202020204" pitchFamily="34" charset="0"/>
              <a:cs typeface="Arial" panose="020B0604020202020204" pitchFamily="34" charset="0"/>
            </a:endParaRPr>
          </a:p>
          <a:p>
            <a:pPr marL="203195" indent="0">
              <a:buNone/>
            </a:pPr>
            <a:r>
              <a:rPr lang="en-US" sz="2133" b="1" dirty="0">
                <a:latin typeface="Arial" panose="020B0604020202020204" pitchFamily="34" charset="0"/>
                <a:cs typeface="Arial" panose="020B0604020202020204" pitchFamily="34" charset="0"/>
              </a:rPr>
              <a:t>Interdisciplinary Research: </a:t>
            </a:r>
            <a:r>
              <a:rPr lang="en-US" sz="2133" dirty="0">
                <a:latin typeface="Arial" panose="020B0604020202020204" pitchFamily="34" charset="0"/>
                <a:cs typeface="Arial" panose="020B0604020202020204" pitchFamily="34" charset="0"/>
              </a:rPr>
              <a:t>Combining insights from psychology, neuroscience, and computer science.   </a:t>
            </a:r>
          </a:p>
          <a:p>
            <a:pPr marL="203195" indent="0">
              <a:buNone/>
            </a:pPr>
            <a:endParaRPr lang="en-US" sz="2133" dirty="0">
              <a:latin typeface="Arial" panose="020B0604020202020204" pitchFamily="34" charset="0"/>
              <a:cs typeface="Arial" panose="020B0604020202020204" pitchFamily="34" charset="0"/>
            </a:endParaRPr>
          </a:p>
          <a:p>
            <a:pPr marL="203195" indent="0">
              <a:buNone/>
            </a:pPr>
            <a:r>
              <a:rPr lang="en-US" sz="2133" b="1" dirty="0">
                <a:latin typeface="Arial" panose="020B0604020202020204" pitchFamily="34" charset="0"/>
                <a:cs typeface="Arial" panose="020B0604020202020204" pitchFamily="34" charset="0"/>
              </a:rPr>
              <a:t>Ethical Guidelines: </a:t>
            </a:r>
            <a:r>
              <a:rPr lang="en-US" sz="2133" dirty="0">
                <a:latin typeface="Arial" panose="020B0604020202020204" pitchFamily="34" charset="0"/>
                <a:cs typeface="Arial" panose="020B0604020202020204" pitchFamily="34" charset="0"/>
              </a:rPr>
              <a:t>Establishing guidelines to ensure the responsible development and use of AGI.</a:t>
            </a: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latin typeface="Arial" panose="020B0604020202020204" pitchFamily="34" charset="0"/>
                <a:cs typeface="Arial" panose="020B0604020202020204" pitchFamily="34" charset="0"/>
              </a:rPr>
              <a:t>Path to Artificial General Intelligence (AGI)</a:t>
            </a:r>
          </a:p>
        </p:txBody>
      </p:sp>
      <p:pic>
        <p:nvPicPr>
          <p:cNvPr id="3" name="Picture 2">
            <a:extLst>
              <a:ext uri="{FF2B5EF4-FFF2-40B4-BE49-F238E27FC236}">
                <a16:creationId xmlns:a16="http://schemas.microsoft.com/office/drawing/2014/main" id="{4CF1FBC9-D28D-6FAA-4C96-2444E1B82CE3}"/>
              </a:ext>
            </a:extLst>
          </p:cNvPr>
          <p:cNvPicPr>
            <a:picLocks noChangeAspect="1"/>
          </p:cNvPicPr>
          <p:nvPr/>
        </p:nvPicPr>
        <p:blipFill>
          <a:blip r:embed="rId3"/>
          <a:stretch>
            <a:fillRect/>
          </a:stretch>
        </p:blipFill>
        <p:spPr>
          <a:xfrm>
            <a:off x="6042735" y="1698081"/>
            <a:ext cx="6020351" cy="3461837"/>
          </a:xfrm>
          <a:prstGeom prst="rect">
            <a:avLst/>
          </a:prstGeom>
        </p:spPr>
      </p:pic>
    </p:spTree>
    <p:extLst>
      <p:ext uri="{BB962C8B-B14F-4D97-AF65-F5344CB8AC3E}">
        <p14:creationId xmlns:p14="http://schemas.microsoft.com/office/powerpoint/2010/main" val="682500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8333</TotalTime>
  <Words>1921</Words>
  <Application>Microsoft Office PowerPoint</Application>
  <PresentationFormat>Widescreen</PresentationFormat>
  <Paragraphs>196</Paragraphs>
  <Slides>25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Aptos Display</vt:lpstr>
      <vt:lpstr>Arial</vt:lpstr>
      <vt:lpstr>Inter</vt:lpstr>
      <vt:lpstr>Montserrat</vt:lpstr>
      <vt:lpstr>Office Theme</vt:lpstr>
      <vt:lpstr>Robodog</vt:lpstr>
      <vt:lpstr>Agenda</vt:lpstr>
      <vt:lpstr>Part One Self-Awareness and the Limitations of Artificial Intelligence (AI) in the Journey to Artificial General Intelligence (AGI)</vt:lpstr>
      <vt:lpstr>Machine Learning (ML) vs Artificial Intelligence (AI) vs Artificial General Intelligence (AGI)</vt:lpstr>
      <vt:lpstr>Large Language Model (LLM)</vt:lpstr>
      <vt:lpstr>PowerPoint Presentation</vt:lpstr>
      <vt:lpstr>Limitations of Large Language Models</vt:lpstr>
      <vt:lpstr>In the theory of mind, the AGI should be programmed to understand and predict the actions and thoughts of other humans and other AGI systems.   - This theory could map to AGI only.  In the protagonist theory, the AI or AGI needs to perceive itself as the central character in its experiences.  - This theory could map to AI and AGI.   In the emergent self-theory, the AGI might develop self-awareness through interactions and relationships with other entities.   - This theory could be associated with AGI.  In the mirror test theory, the AGI system needs to recognize itself and distinguish its actions and state from those of others.   - This theory could fit between AI and AGI.</vt:lpstr>
      <vt:lpstr>Path to Artificial General Intelligence (AGI)</vt:lpstr>
      <vt:lpstr>Path to Artificial General Intelligence (AGI)</vt:lpstr>
      <vt:lpstr>The need for specialized AI Chips</vt:lpstr>
      <vt:lpstr>PowerPoint Presentation</vt:lpstr>
      <vt:lpstr>Worst Case Scenarios</vt:lpstr>
      <vt:lpstr>Worst Case Scenarios</vt:lpstr>
      <vt:lpstr>Part Two</vt:lpstr>
      <vt:lpstr>Why Create Robodog</vt:lpstr>
      <vt:lpstr>Knowledge Artifacts</vt:lpstr>
      <vt:lpstr>How Robodog Works</vt:lpstr>
      <vt:lpstr>PowerPoint Presentation</vt:lpstr>
      <vt:lpstr>PowerPoint Presentation</vt:lpstr>
      <vt:lpstr>PowerPoint Presentation</vt:lpstr>
      <vt:lpstr>PowerPoint Presentation</vt:lpstr>
      <vt:lpstr>Robodog Formats</vt:lpstr>
      <vt:lpstr>Appendix</vt:lpstr>
      <vt:lpstr>Theories of Self-Awareness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Dourish</dc:creator>
  <cp:lastModifiedBy>Anthony Dourish</cp:lastModifiedBy>
  <cp:revision>115</cp:revision>
  <dcterms:created xsi:type="dcterms:W3CDTF">2024-07-10T04:43:25Z</dcterms:created>
  <dcterms:modified xsi:type="dcterms:W3CDTF">2024-07-18T15:00:25Z</dcterms:modified>
</cp:coreProperties>
</file>